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3" r:id="rId3"/>
    <p:sldId id="287" r:id="rId4"/>
    <p:sldId id="298" r:id="rId5"/>
    <p:sldId id="263" r:id="rId6"/>
    <p:sldId id="259" r:id="rId7"/>
    <p:sldId id="280" r:id="rId8"/>
    <p:sldId id="303" r:id="rId9"/>
    <p:sldId id="286" r:id="rId10"/>
    <p:sldId id="288" r:id="rId11"/>
    <p:sldId id="260" r:id="rId12"/>
    <p:sldId id="299" r:id="rId13"/>
    <p:sldId id="300" r:id="rId14"/>
    <p:sldId id="302" r:id="rId15"/>
    <p:sldId id="301"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6" userDrawn="1">
          <p15:clr>
            <a:srgbClr val="A4A3A4"/>
          </p15:clr>
        </p15:guide>
        <p15:guide id="2" pos="2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8AD559"/>
    <a:srgbClr val="70AD46"/>
    <a:srgbClr val="000000"/>
    <a:srgbClr val="717171"/>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55" autoAdjust="0"/>
    <p:restoredTop sz="94660"/>
  </p:normalViewPr>
  <p:slideViewPr>
    <p:cSldViewPr snapToGrid="0">
      <p:cViewPr varScale="1">
        <p:scale>
          <a:sx n="128" d="100"/>
          <a:sy n="128" d="100"/>
        </p:scale>
        <p:origin x="856" y="176"/>
      </p:cViewPr>
      <p:guideLst>
        <p:guide orient="horz" pos="456"/>
        <p:guide pos="2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B6A76-0399-3949-AE50-F7D4988591E5}" type="datetimeFigureOut">
              <a:rPr lang="en-US" smtClean="0"/>
              <a:t>4/1/23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0533F7-16F5-C042-91BE-170591C56E64}" type="slidenum">
              <a:rPr lang="en-US" smtClean="0"/>
              <a:t>‹#›</a:t>
            </a:fld>
            <a:endParaRPr lang="en-US"/>
          </a:p>
        </p:txBody>
      </p:sp>
    </p:spTree>
    <p:extLst>
      <p:ext uri="{BB962C8B-B14F-4D97-AF65-F5344CB8AC3E}">
        <p14:creationId xmlns:p14="http://schemas.microsoft.com/office/powerpoint/2010/main" val="1301505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914AF5-E8A1-4D74-BB0E-EF14948F72EE}"/>
              </a:ext>
            </a:extLst>
          </p:cNvPr>
          <p:cNvSpPr/>
          <p:nvPr userDrawn="1"/>
        </p:nvSpPr>
        <p:spPr>
          <a:xfrm>
            <a:off x="0" y="0"/>
            <a:ext cx="6929120" cy="6858000"/>
          </a:xfrm>
          <a:prstGeom prst="rect">
            <a:avLst/>
          </a:prstGeom>
          <a:solidFill>
            <a:srgbClr val="000000">
              <a:alpha val="7527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D475228-69AD-CE45-AC5A-98341142DEEB}"/>
              </a:ext>
            </a:extLst>
          </p:cNvPr>
          <p:cNvSpPr/>
          <p:nvPr userDrawn="1"/>
        </p:nvSpPr>
        <p:spPr>
          <a:xfrm>
            <a:off x="6929119" y="0"/>
            <a:ext cx="5262880" cy="6858000"/>
          </a:xfrm>
          <a:prstGeom prst="rect">
            <a:avLst/>
          </a:prstGeom>
          <a:gradFill flip="none" rotWithShape="1">
            <a:gsLst>
              <a:gs pos="22000">
                <a:srgbClr val="000000">
                  <a:alpha val="74902"/>
                </a:srgbClr>
              </a:gs>
              <a:gs pos="45000">
                <a:srgbClr val="717171"/>
              </a:gs>
              <a:gs pos="100000">
                <a:srgbClr val="717171">
                  <a:alpha val="50196"/>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DCE281D-740B-45DA-8B72-106CE44E1395}"/>
              </a:ext>
            </a:extLst>
          </p:cNvPr>
          <p:cNvSpPr/>
          <p:nvPr userDrawn="1"/>
        </p:nvSpPr>
        <p:spPr>
          <a:xfrm>
            <a:off x="271462" y="266700"/>
            <a:ext cx="11649075" cy="63246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F30D6D6-341B-44E2-B276-5D407A271DDD}"/>
              </a:ext>
            </a:extLst>
          </p:cNvPr>
          <p:cNvCxnSpPr>
            <a:cxnSpLocks/>
          </p:cNvCxnSpPr>
          <p:nvPr userDrawn="1"/>
        </p:nvCxnSpPr>
        <p:spPr>
          <a:xfrm flipH="1">
            <a:off x="1605280" y="2876430"/>
            <a:ext cx="471678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53CF630-A3DC-4877-BAD1-451C25E48B0F}"/>
              </a:ext>
            </a:extLst>
          </p:cNvPr>
          <p:cNvSpPr txBox="1"/>
          <p:nvPr userDrawn="1"/>
        </p:nvSpPr>
        <p:spPr>
          <a:xfrm>
            <a:off x="2444604" y="6037303"/>
            <a:ext cx="2933816" cy="369332"/>
          </a:xfrm>
          <a:prstGeom prst="rect">
            <a:avLst/>
          </a:prstGeom>
          <a:noFill/>
        </p:spPr>
        <p:txBody>
          <a:bodyPr wrap="none" rtlCol="0">
            <a:spAutoFit/>
          </a:bodyPr>
          <a:lstStyle/>
          <a:p>
            <a:r>
              <a:rPr lang="en-US" b="0" i="0" dirty="0" err="1">
                <a:solidFill>
                  <a:schemeClr val="bg1"/>
                </a:solidFill>
                <a:latin typeface="Montserrat Medium" pitchFamily="2" charset="77"/>
                <a:cs typeface="Poppins" panose="00000500000000000000" pitchFamily="50" charset="0"/>
              </a:rPr>
              <a:t>www.</a:t>
            </a:r>
            <a:r>
              <a:rPr lang="en-US" b="0" i="0" dirty="0" err="1">
                <a:solidFill>
                  <a:srgbClr val="8AD559"/>
                </a:solidFill>
                <a:latin typeface="Montserrat Medium" pitchFamily="2" charset="77"/>
                <a:cs typeface="Poppins" panose="00000500000000000000" pitchFamily="50" charset="0"/>
              </a:rPr>
              <a:t>Soren</a:t>
            </a:r>
            <a:r>
              <a:rPr lang="en-US" b="0" i="0" dirty="0" err="1">
                <a:solidFill>
                  <a:schemeClr val="bg1"/>
                </a:solidFill>
                <a:latin typeface="Montserrat Medium" pitchFamily="2" charset="77"/>
                <a:cs typeface="Poppins" panose="00000500000000000000" pitchFamily="50" charset="0"/>
              </a:rPr>
              <a:t>Kaplan.com</a:t>
            </a:r>
            <a:endParaRPr lang="en-US" b="0" i="0" dirty="0">
              <a:solidFill>
                <a:schemeClr val="bg1"/>
              </a:solidFill>
              <a:latin typeface="Montserrat Medium" pitchFamily="2" charset="77"/>
              <a:cs typeface="Poppins" panose="00000500000000000000" pitchFamily="50" charset="0"/>
            </a:endParaRPr>
          </a:p>
        </p:txBody>
      </p:sp>
      <p:pic>
        <p:nvPicPr>
          <p:cNvPr id="16" name="Picture 15" descr="Diagram&#10;&#10;Description automatically generated">
            <a:extLst>
              <a:ext uri="{FF2B5EF4-FFF2-40B4-BE49-F238E27FC236}">
                <a16:creationId xmlns:a16="http://schemas.microsoft.com/office/drawing/2014/main" id="{85F104B6-6F89-2C43-82BB-B94C8447A0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9244" y="806450"/>
            <a:ext cx="3502629" cy="5245099"/>
          </a:xfrm>
          <a:prstGeom prst="rect">
            <a:avLst/>
          </a:prstGeom>
        </p:spPr>
      </p:pic>
    </p:spTree>
    <p:extLst>
      <p:ext uri="{BB962C8B-B14F-4D97-AF65-F5344CB8AC3E}">
        <p14:creationId xmlns:p14="http://schemas.microsoft.com/office/powerpoint/2010/main" val="345603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2" descr="Black and White Book Wallpapers - Top Free Black and White Book Backgrounds  - WallpaperAccess">
            <a:extLst>
              <a:ext uri="{FF2B5EF4-FFF2-40B4-BE49-F238E27FC236}">
                <a16:creationId xmlns:a16="http://schemas.microsoft.com/office/drawing/2014/main" id="{0ADDBDDA-609B-4A22-93E0-F21E695F0E66}"/>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667"/>
          <a:stretch/>
        </p:blipFill>
        <p:spPr bwMode="auto">
          <a:xfrm flipH="1">
            <a:off x="0" y="-1"/>
            <a:ext cx="12192000" cy="70357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7A29AF7-B3F5-47AF-838B-9D199ED74BC7}"/>
              </a:ext>
            </a:extLst>
          </p:cNvPr>
          <p:cNvSpPr/>
          <p:nvPr userDrawn="1"/>
        </p:nvSpPr>
        <p:spPr>
          <a:xfrm>
            <a:off x="0" y="-1"/>
            <a:ext cx="6240953"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Rectangle 11">
            <a:extLst>
              <a:ext uri="{FF2B5EF4-FFF2-40B4-BE49-F238E27FC236}">
                <a16:creationId xmlns:a16="http://schemas.microsoft.com/office/drawing/2014/main" id="{BCD90AE4-B959-449B-A527-45CB3F75F8E0}"/>
              </a:ext>
            </a:extLst>
          </p:cNvPr>
          <p:cNvSpPr/>
          <p:nvPr userDrawn="1"/>
        </p:nvSpPr>
        <p:spPr>
          <a:xfrm>
            <a:off x="3339158" y="2033620"/>
            <a:ext cx="166404" cy="169514"/>
          </a:xfrm>
          <a:custGeom>
            <a:avLst/>
            <a:gdLst>
              <a:gd name="connsiteX0" fmla="*/ 0 w 679450"/>
              <a:gd name="connsiteY0" fmla="*/ 0 h 692150"/>
              <a:gd name="connsiteX1" fmla="*/ 679450 w 679450"/>
              <a:gd name="connsiteY1" fmla="*/ 0 h 692150"/>
              <a:gd name="connsiteX2" fmla="*/ 679450 w 679450"/>
              <a:gd name="connsiteY2" fmla="*/ 692150 h 692150"/>
              <a:gd name="connsiteX3" fmla="*/ 0 w 679450"/>
              <a:gd name="connsiteY3" fmla="*/ 692150 h 692150"/>
              <a:gd name="connsiteX4" fmla="*/ 0 w 679450"/>
              <a:gd name="connsiteY4" fmla="*/ 0 h 692150"/>
              <a:gd name="connsiteX0" fmla="*/ 355600 w 679450"/>
              <a:gd name="connsiteY0" fmla="*/ 311150 h 692150"/>
              <a:gd name="connsiteX1" fmla="*/ 679450 w 679450"/>
              <a:gd name="connsiteY1" fmla="*/ 0 h 692150"/>
              <a:gd name="connsiteX2" fmla="*/ 679450 w 679450"/>
              <a:gd name="connsiteY2" fmla="*/ 692150 h 692150"/>
              <a:gd name="connsiteX3" fmla="*/ 0 w 679450"/>
              <a:gd name="connsiteY3" fmla="*/ 692150 h 692150"/>
              <a:gd name="connsiteX4" fmla="*/ 355600 w 679450"/>
              <a:gd name="connsiteY4" fmla="*/ 311150 h 692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450" h="692150">
                <a:moveTo>
                  <a:pt x="355600" y="311150"/>
                </a:moveTo>
                <a:lnTo>
                  <a:pt x="679450" y="0"/>
                </a:lnTo>
                <a:lnTo>
                  <a:pt x="679450" y="692150"/>
                </a:lnTo>
                <a:lnTo>
                  <a:pt x="0" y="692150"/>
                </a:lnTo>
                <a:lnTo>
                  <a:pt x="355600" y="31115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18E4EBF-6961-4D28-A39A-74D92BD26420}"/>
              </a:ext>
            </a:extLst>
          </p:cNvPr>
          <p:cNvSpPr txBox="1"/>
          <p:nvPr userDrawn="1"/>
        </p:nvSpPr>
        <p:spPr>
          <a:xfrm>
            <a:off x="647247" y="6237900"/>
            <a:ext cx="2882520" cy="369332"/>
          </a:xfrm>
          <a:prstGeom prst="rect">
            <a:avLst/>
          </a:prstGeom>
          <a:noFill/>
        </p:spPr>
        <p:txBody>
          <a:bodyPr wrap="none" rtlCol="0">
            <a:spAutoFit/>
          </a:bodyPr>
          <a:lstStyle/>
          <a:p>
            <a:r>
              <a:rPr lang="en-US" dirty="0">
                <a:solidFill>
                  <a:schemeClr val="accent6"/>
                </a:solidFill>
                <a:latin typeface="Montserrat Medium" panose="00000600000000000000" pitchFamily="2" charset="0"/>
                <a:cs typeface="Poppins" panose="00000500000000000000" pitchFamily="50" charset="0"/>
              </a:rPr>
              <a:t>www.soren</a:t>
            </a:r>
            <a:r>
              <a:rPr lang="en-US" dirty="0">
                <a:solidFill>
                  <a:schemeClr val="bg1"/>
                </a:solidFill>
                <a:latin typeface="Montserrat Medium" panose="00000600000000000000" pitchFamily="2" charset="0"/>
                <a:cs typeface="Poppins" panose="00000500000000000000" pitchFamily="50" charset="0"/>
              </a:rPr>
              <a:t>kaplan.com</a:t>
            </a:r>
          </a:p>
        </p:txBody>
      </p:sp>
      <p:sp>
        <p:nvSpPr>
          <p:cNvPr id="10" name="Rectangle 9">
            <a:extLst>
              <a:ext uri="{FF2B5EF4-FFF2-40B4-BE49-F238E27FC236}">
                <a16:creationId xmlns:a16="http://schemas.microsoft.com/office/drawing/2014/main" id="{042608FD-CD27-4124-8D7F-17480B0FBF4C}"/>
              </a:ext>
            </a:extLst>
          </p:cNvPr>
          <p:cNvSpPr/>
          <p:nvPr userDrawn="1"/>
        </p:nvSpPr>
        <p:spPr>
          <a:xfrm>
            <a:off x="613241" y="755702"/>
            <a:ext cx="68013" cy="14736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627E9EEC-60D9-4432-B4C6-DE12890E4588}"/>
              </a:ext>
            </a:extLst>
          </p:cNvPr>
          <p:cNvCxnSpPr/>
          <p:nvPr userDrawn="1"/>
        </p:nvCxnSpPr>
        <p:spPr>
          <a:xfrm flipH="1">
            <a:off x="-603368" y="6575424"/>
            <a:ext cx="257663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00F25B8-55FF-469F-8A7E-1B851DD37C0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7597" t="34219" r="17597" b="34219"/>
          <a:stretch/>
        </p:blipFill>
        <p:spPr>
          <a:xfrm>
            <a:off x="682642" y="473128"/>
            <a:ext cx="3441389" cy="1676072"/>
          </a:xfrm>
          <a:prstGeom prst="rect">
            <a:avLst/>
          </a:prstGeom>
        </p:spPr>
      </p:pic>
    </p:spTree>
    <p:extLst>
      <p:ext uri="{BB962C8B-B14F-4D97-AF65-F5344CB8AC3E}">
        <p14:creationId xmlns:p14="http://schemas.microsoft.com/office/powerpoint/2010/main" val="212946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43B965-DBA2-4676-970C-828BF80C2D41}"/>
              </a:ext>
            </a:extLst>
          </p:cNvPr>
          <p:cNvSpPr/>
          <p:nvPr userDrawn="1"/>
        </p:nvSpPr>
        <p:spPr>
          <a:xfrm>
            <a:off x="1" y="6610668"/>
            <a:ext cx="1050425"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00313C-7EA7-4FE8-924D-98E93A6EF9FB}"/>
              </a:ext>
            </a:extLst>
          </p:cNvPr>
          <p:cNvSpPr/>
          <p:nvPr userDrawn="1"/>
        </p:nvSpPr>
        <p:spPr>
          <a:xfrm>
            <a:off x="2783465" y="6610668"/>
            <a:ext cx="9408535"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F2B8ED4-0455-41B8-996B-239200187381}"/>
              </a:ext>
            </a:extLst>
          </p:cNvPr>
          <p:cNvSpPr txBox="1"/>
          <p:nvPr userDrawn="1"/>
        </p:nvSpPr>
        <p:spPr>
          <a:xfrm>
            <a:off x="1093643" y="6487557"/>
            <a:ext cx="1686680" cy="246221"/>
          </a:xfrm>
          <a:prstGeom prst="rect">
            <a:avLst/>
          </a:prstGeom>
          <a:noFill/>
        </p:spPr>
        <p:txBody>
          <a:bodyPr wrap="none" rtlCol="0">
            <a:spAutoFit/>
          </a:bodyPr>
          <a:lstStyle/>
          <a:p>
            <a:r>
              <a:rPr lang="en-US" sz="1000" b="0" i="0" dirty="0">
                <a:solidFill>
                  <a:schemeClr val="bg1">
                    <a:lumMod val="50000"/>
                  </a:schemeClr>
                </a:solidFill>
                <a:latin typeface="Montserrat Medium" pitchFamily="2" charset="77"/>
                <a:cs typeface="Poppins" panose="00000500000000000000" pitchFamily="50" charset="0"/>
              </a:rPr>
              <a:t>www.</a:t>
            </a:r>
            <a:r>
              <a:rPr lang="en-US" sz="1000" b="0" i="0" dirty="0">
                <a:solidFill>
                  <a:schemeClr val="accent6"/>
                </a:solidFill>
                <a:latin typeface="Montserrat Medium" pitchFamily="2" charset="77"/>
                <a:cs typeface="Poppins" panose="00000500000000000000" pitchFamily="50" charset="0"/>
              </a:rPr>
              <a:t>soren</a:t>
            </a:r>
            <a:r>
              <a:rPr lang="en-US" sz="1000" b="0" i="0" dirty="0">
                <a:solidFill>
                  <a:schemeClr val="bg1">
                    <a:lumMod val="50000"/>
                  </a:schemeClr>
                </a:solidFill>
                <a:latin typeface="Montserrat Medium" pitchFamily="2" charset="77"/>
                <a:cs typeface="Poppins" panose="00000500000000000000" pitchFamily="50" charset="0"/>
              </a:rPr>
              <a:t>kaplan.com</a:t>
            </a:r>
          </a:p>
        </p:txBody>
      </p:sp>
      <p:sp>
        <p:nvSpPr>
          <p:cNvPr id="9" name="Rectangle 8">
            <a:extLst>
              <a:ext uri="{FF2B5EF4-FFF2-40B4-BE49-F238E27FC236}">
                <a16:creationId xmlns:a16="http://schemas.microsoft.com/office/drawing/2014/main" id="{F94A99E1-1CCE-476F-BDFF-AEA8DE5CE3DC}"/>
              </a:ext>
            </a:extLst>
          </p:cNvPr>
          <p:cNvSpPr/>
          <p:nvPr userDrawn="1"/>
        </p:nvSpPr>
        <p:spPr>
          <a:xfrm>
            <a:off x="1" y="724228"/>
            <a:ext cx="6357255"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3E5D94F4-9EFC-4D33-BD4C-437D93E1CB6A}"/>
              </a:ext>
            </a:extLst>
          </p:cNvPr>
          <p:cNvSpPr>
            <a:spLocks noGrp="1"/>
          </p:cNvSpPr>
          <p:nvPr>
            <p:ph type="body" sz="quarter" idx="10"/>
          </p:nvPr>
        </p:nvSpPr>
        <p:spPr>
          <a:xfrm>
            <a:off x="130174" y="121205"/>
            <a:ext cx="6227082" cy="552223"/>
          </a:xfrm>
        </p:spPr>
        <p:txBody>
          <a:bodyPr>
            <a:normAutofit/>
          </a:bodyPr>
          <a:lstStyle>
            <a:lvl1pPr marL="0" indent="0">
              <a:buNone/>
              <a:defRPr sz="3600" b="1" i="0">
                <a:latin typeface="Montserrat SemiBold" pitchFamily="2" charset="77"/>
                <a:cs typeface="Poppins" panose="00000500000000000000" pitchFamily="50" charset="0"/>
              </a:defRPr>
            </a:lvl1pPr>
          </a:lstStyle>
          <a:p>
            <a:pPr lvl="0"/>
            <a:endParaRPr lang="en-US" dirty="0"/>
          </a:p>
        </p:txBody>
      </p:sp>
    </p:spTree>
    <p:extLst>
      <p:ext uri="{BB962C8B-B14F-4D97-AF65-F5344CB8AC3E}">
        <p14:creationId xmlns:p14="http://schemas.microsoft.com/office/powerpoint/2010/main" val="3965596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AC838E-E983-4638-BF08-0003476692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560" y="6433591"/>
            <a:ext cx="1973617" cy="267494"/>
          </a:xfrm>
          <a:prstGeom prst="rect">
            <a:avLst/>
          </a:prstGeom>
        </p:spPr>
      </p:pic>
      <p:pic>
        <p:nvPicPr>
          <p:cNvPr id="8" name="Picture 7">
            <a:extLst>
              <a:ext uri="{FF2B5EF4-FFF2-40B4-BE49-F238E27FC236}">
                <a16:creationId xmlns:a16="http://schemas.microsoft.com/office/drawing/2014/main" id="{82DFAF39-0A1F-4A9B-8A3B-8C44A20318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375" r="18049"/>
          <a:stretch/>
        </p:blipFill>
        <p:spPr>
          <a:xfrm>
            <a:off x="6195726" y="0"/>
            <a:ext cx="5996274" cy="6858000"/>
          </a:xfrm>
          <a:prstGeom prst="rect">
            <a:avLst/>
          </a:prstGeom>
        </p:spPr>
      </p:pic>
      <p:sp>
        <p:nvSpPr>
          <p:cNvPr id="9" name="Rectangle 8">
            <a:extLst>
              <a:ext uri="{FF2B5EF4-FFF2-40B4-BE49-F238E27FC236}">
                <a16:creationId xmlns:a16="http://schemas.microsoft.com/office/drawing/2014/main" id="{50EF120C-14F6-4B59-B715-8C79830E7388}"/>
              </a:ext>
            </a:extLst>
          </p:cNvPr>
          <p:cNvSpPr/>
          <p:nvPr userDrawn="1"/>
        </p:nvSpPr>
        <p:spPr>
          <a:xfrm>
            <a:off x="6208426" y="-11151"/>
            <a:ext cx="5996274"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FBCBE9B-F842-4FC0-AF89-0B5219B0129E}"/>
              </a:ext>
            </a:extLst>
          </p:cNvPr>
          <p:cNvSpPr/>
          <p:nvPr userDrawn="1"/>
        </p:nvSpPr>
        <p:spPr>
          <a:xfrm>
            <a:off x="6400800" y="266700"/>
            <a:ext cx="5519738" cy="63246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2">
            <a:extLst>
              <a:ext uri="{FF2B5EF4-FFF2-40B4-BE49-F238E27FC236}">
                <a16:creationId xmlns:a16="http://schemas.microsoft.com/office/drawing/2014/main" id="{D4BF59DA-0FF7-404E-B973-3F10CF3945D9}"/>
              </a:ext>
            </a:extLst>
          </p:cNvPr>
          <p:cNvSpPr>
            <a:spLocks noGrp="1"/>
          </p:cNvSpPr>
          <p:nvPr>
            <p:ph type="body" sz="quarter" idx="10"/>
          </p:nvPr>
        </p:nvSpPr>
        <p:spPr>
          <a:xfrm>
            <a:off x="399438" y="172005"/>
            <a:ext cx="5996275" cy="552223"/>
          </a:xfrm>
        </p:spPr>
        <p:txBody>
          <a:bodyPr>
            <a:normAutofit/>
          </a:bodyPr>
          <a:lstStyle>
            <a:lvl1pPr marL="0" indent="0">
              <a:buNone/>
              <a:defRPr sz="3600" b="1">
                <a:latin typeface="Montserrat" panose="00000500000000000000" pitchFamily="50" charset="0"/>
                <a:cs typeface="Poppins" panose="00000500000000000000" pitchFamily="50" charset="0"/>
              </a:defRPr>
            </a:lvl1pPr>
          </a:lstStyle>
          <a:p>
            <a:pPr lvl="0"/>
            <a:endParaRPr lang="en-US" dirty="0"/>
          </a:p>
        </p:txBody>
      </p:sp>
      <p:sp>
        <p:nvSpPr>
          <p:cNvPr id="13" name="Text Placeholder 12">
            <a:extLst>
              <a:ext uri="{FF2B5EF4-FFF2-40B4-BE49-F238E27FC236}">
                <a16:creationId xmlns:a16="http://schemas.microsoft.com/office/drawing/2014/main" id="{D92F8CBD-61F4-4860-B9A7-1F5402E3B9D1}"/>
              </a:ext>
            </a:extLst>
          </p:cNvPr>
          <p:cNvSpPr>
            <a:spLocks noGrp="1"/>
          </p:cNvSpPr>
          <p:nvPr>
            <p:ph type="body" sz="quarter" idx="11"/>
          </p:nvPr>
        </p:nvSpPr>
        <p:spPr>
          <a:xfrm>
            <a:off x="407988" y="1436688"/>
            <a:ext cx="5588000" cy="4714875"/>
          </a:xfrm>
        </p:spPr>
        <p:txBody>
          <a:bodyPr>
            <a:noAutofit/>
          </a:bodyPr>
          <a:lstStyle>
            <a:lvl1pPr marL="0" indent="0">
              <a:buNone/>
              <a:defRPr sz="1800">
                <a:latin typeface="Montserrat Light" panose="00000400000000000000" pitchFamily="50" charset="0"/>
              </a:defRPr>
            </a:lvl1pPr>
          </a:lstStyle>
          <a:p>
            <a:endParaRPr lang="en-US" dirty="0">
              <a:latin typeface="Poppins" panose="00000500000000000000" pitchFamily="50" charset="0"/>
              <a:cs typeface="Poppins" panose="00000500000000000000" pitchFamily="50" charset="0"/>
            </a:endParaRPr>
          </a:p>
        </p:txBody>
      </p:sp>
      <p:sp>
        <p:nvSpPr>
          <p:cNvPr id="12" name="Rectangle 11">
            <a:extLst>
              <a:ext uri="{FF2B5EF4-FFF2-40B4-BE49-F238E27FC236}">
                <a16:creationId xmlns:a16="http://schemas.microsoft.com/office/drawing/2014/main" id="{5372069E-2DE5-451E-9A93-F4E10DDCEC2C}"/>
              </a:ext>
            </a:extLst>
          </p:cNvPr>
          <p:cNvSpPr/>
          <p:nvPr userDrawn="1"/>
        </p:nvSpPr>
        <p:spPr>
          <a:xfrm>
            <a:off x="1" y="724228"/>
            <a:ext cx="4852987" cy="568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249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DFAF39-0A1F-4A9B-8A3B-8C44A20318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375" r="18049"/>
          <a:stretch/>
        </p:blipFill>
        <p:spPr>
          <a:xfrm>
            <a:off x="-45417" y="0"/>
            <a:ext cx="5996274" cy="6858000"/>
          </a:xfrm>
          <a:prstGeom prst="rect">
            <a:avLst/>
          </a:prstGeom>
        </p:spPr>
      </p:pic>
      <p:sp>
        <p:nvSpPr>
          <p:cNvPr id="9" name="Rectangle 8">
            <a:extLst>
              <a:ext uri="{FF2B5EF4-FFF2-40B4-BE49-F238E27FC236}">
                <a16:creationId xmlns:a16="http://schemas.microsoft.com/office/drawing/2014/main" id="{50EF120C-14F6-4B59-B715-8C79830E7388}"/>
              </a:ext>
            </a:extLst>
          </p:cNvPr>
          <p:cNvSpPr/>
          <p:nvPr userDrawn="1"/>
        </p:nvSpPr>
        <p:spPr>
          <a:xfrm>
            <a:off x="-32717" y="-11151"/>
            <a:ext cx="5996274"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FBCBE9B-F842-4FC0-AF89-0B5219B0129E}"/>
              </a:ext>
            </a:extLst>
          </p:cNvPr>
          <p:cNvSpPr/>
          <p:nvPr userDrawn="1"/>
        </p:nvSpPr>
        <p:spPr>
          <a:xfrm>
            <a:off x="159657" y="266700"/>
            <a:ext cx="5519738" cy="63246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2">
            <a:extLst>
              <a:ext uri="{FF2B5EF4-FFF2-40B4-BE49-F238E27FC236}">
                <a16:creationId xmlns:a16="http://schemas.microsoft.com/office/drawing/2014/main" id="{D4BF59DA-0FF7-404E-B973-3F10CF3945D9}"/>
              </a:ext>
            </a:extLst>
          </p:cNvPr>
          <p:cNvSpPr>
            <a:spLocks noGrp="1"/>
          </p:cNvSpPr>
          <p:nvPr>
            <p:ph type="body" sz="quarter" idx="10"/>
          </p:nvPr>
        </p:nvSpPr>
        <p:spPr>
          <a:xfrm>
            <a:off x="6213702" y="154214"/>
            <a:ext cx="5996275" cy="552223"/>
          </a:xfrm>
        </p:spPr>
        <p:txBody>
          <a:bodyPr>
            <a:normAutofit/>
          </a:bodyPr>
          <a:lstStyle>
            <a:lvl1pPr marL="0" indent="0">
              <a:buNone/>
              <a:defRPr sz="3600" b="1">
                <a:latin typeface="Montserrat" panose="00000500000000000000" pitchFamily="50" charset="0"/>
                <a:cs typeface="Poppins" panose="00000500000000000000" pitchFamily="50" charset="0"/>
              </a:defRPr>
            </a:lvl1pPr>
          </a:lstStyle>
          <a:p>
            <a:pPr lvl="0"/>
            <a:endParaRPr lang="en-US" dirty="0"/>
          </a:p>
        </p:txBody>
      </p:sp>
      <p:sp>
        <p:nvSpPr>
          <p:cNvPr id="13" name="Text Placeholder 12">
            <a:extLst>
              <a:ext uri="{FF2B5EF4-FFF2-40B4-BE49-F238E27FC236}">
                <a16:creationId xmlns:a16="http://schemas.microsoft.com/office/drawing/2014/main" id="{D92F8CBD-61F4-4860-B9A7-1F5402E3B9D1}"/>
              </a:ext>
            </a:extLst>
          </p:cNvPr>
          <p:cNvSpPr>
            <a:spLocks noGrp="1"/>
          </p:cNvSpPr>
          <p:nvPr>
            <p:ph type="body" sz="quarter" idx="11"/>
          </p:nvPr>
        </p:nvSpPr>
        <p:spPr>
          <a:xfrm>
            <a:off x="6213702" y="1436688"/>
            <a:ext cx="5588000" cy="4714875"/>
          </a:xfrm>
        </p:spPr>
        <p:txBody>
          <a:bodyPr>
            <a:noAutofit/>
          </a:bodyPr>
          <a:lstStyle>
            <a:lvl1pPr marL="0" indent="0">
              <a:buNone/>
              <a:defRPr sz="1800">
                <a:latin typeface="Montserrat Light" panose="00000400000000000000" pitchFamily="50" charset="0"/>
              </a:defRPr>
            </a:lvl1pPr>
          </a:lstStyle>
          <a:p>
            <a:endParaRPr lang="en-US" dirty="0">
              <a:latin typeface="Poppins" panose="00000500000000000000" pitchFamily="50" charset="0"/>
              <a:cs typeface="Poppins" panose="00000500000000000000" pitchFamily="50" charset="0"/>
            </a:endParaRPr>
          </a:p>
        </p:txBody>
      </p:sp>
      <p:pic>
        <p:nvPicPr>
          <p:cNvPr id="12" name="Picture 11">
            <a:extLst>
              <a:ext uri="{FF2B5EF4-FFF2-40B4-BE49-F238E27FC236}">
                <a16:creationId xmlns:a16="http://schemas.microsoft.com/office/drawing/2014/main" id="{A0667446-A9C9-4242-AD9C-A8D1160E1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6560" y="6258061"/>
            <a:ext cx="1973618" cy="267494"/>
          </a:xfrm>
          <a:prstGeom prst="rect">
            <a:avLst/>
          </a:prstGeom>
        </p:spPr>
      </p:pic>
      <p:sp>
        <p:nvSpPr>
          <p:cNvPr id="15" name="Rectangle 14">
            <a:extLst>
              <a:ext uri="{FF2B5EF4-FFF2-40B4-BE49-F238E27FC236}">
                <a16:creationId xmlns:a16="http://schemas.microsoft.com/office/drawing/2014/main" id="{BDF41400-432F-4F6A-8093-A037C8E80A88}"/>
              </a:ext>
            </a:extLst>
          </p:cNvPr>
          <p:cNvSpPr/>
          <p:nvPr userDrawn="1"/>
        </p:nvSpPr>
        <p:spPr>
          <a:xfrm>
            <a:off x="6228445" y="724228"/>
            <a:ext cx="4852987" cy="568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4232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6A4199-6A10-4FB1-AB34-215084B74D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6" t="4285" r="-656" b="21000"/>
          <a:stretch/>
        </p:blipFill>
        <p:spPr>
          <a:xfrm>
            <a:off x="0" y="-1"/>
            <a:ext cx="12308114" cy="6858001"/>
          </a:xfrm>
          <a:prstGeom prst="rect">
            <a:avLst/>
          </a:prstGeom>
        </p:spPr>
      </p:pic>
      <p:sp>
        <p:nvSpPr>
          <p:cNvPr id="7" name="Rectangle 6">
            <a:extLst>
              <a:ext uri="{FF2B5EF4-FFF2-40B4-BE49-F238E27FC236}">
                <a16:creationId xmlns:a16="http://schemas.microsoft.com/office/drawing/2014/main" id="{5A41E208-E41F-4B4D-BFE3-FE9E13675A3A}"/>
              </a:ext>
            </a:extLst>
          </p:cNvPr>
          <p:cNvSpPr/>
          <p:nvPr userDrawn="1"/>
        </p:nvSpPr>
        <p:spPr>
          <a:xfrm>
            <a:off x="0" y="-29707"/>
            <a:ext cx="12239740" cy="6917414"/>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2">
            <a:extLst>
              <a:ext uri="{FF2B5EF4-FFF2-40B4-BE49-F238E27FC236}">
                <a16:creationId xmlns:a16="http://schemas.microsoft.com/office/drawing/2014/main" id="{0B58D72C-69A5-478A-8D4F-9AE734B5E3ED}"/>
              </a:ext>
            </a:extLst>
          </p:cNvPr>
          <p:cNvSpPr>
            <a:spLocks noGrp="1"/>
          </p:cNvSpPr>
          <p:nvPr>
            <p:ph type="body" sz="quarter" idx="10"/>
          </p:nvPr>
        </p:nvSpPr>
        <p:spPr>
          <a:xfrm>
            <a:off x="407987" y="157152"/>
            <a:ext cx="5996275" cy="552223"/>
          </a:xfrm>
        </p:spPr>
        <p:txBody>
          <a:bodyPr>
            <a:normAutofit/>
          </a:bodyPr>
          <a:lstStyle>
            <a:lvl1pPr marL="0" indent="0">
              <a:buNone/>
              <a:defRPr sz="3600" b="1">
                <a:solidFill>
                  <a:schemeClr val="bg1"/>
                </a:solidFill>
                <a:latin typeface="Montserrat" panose="00000500000000000000" pitchFamily="50" charset="0"/>
                <a:cs typeface="Poppins" panose="00000500000000000000" pitchFamily="50" charset="0"/>
              </a:defRPr>
            </a:lvl1pPr>
          </a:lstStyle>
          <a:p>
            <a:pPr lvl="0"/>
            <a:endParaRPr lang="en-US" dirty="0"/>
          </a:p>
        </p:txBody>
      </p:sp>
      <p:sp>
        <p:nvSpPr>
          <p:cNvPr id="10" name="Text Placeholder 12">
            <a:extLst>
              <a:ext uri="{FF2B5EF4-FFF2-40B4-BE49-F238E27FC236}">
                <a16:creationId xmlns:a16="http://schemas.microsoft.com/office/drawing/2014/main" id="{1821AD8A-317B-406F-A7D6-B19D49E322A7}"/>
              </a:ext>
            </a:extLst>
          </p:cNvPr>
          <p:cNvSpPr>
            <a:spLocks noGrp="1"/>
          </p:cNvSpPr>
          <p:nvPr>
            <p:ph type="body" sz="quarter" idx="11"/>
          </p:nvPr>
        </p:nvSpPr>
        <p:spPr>
          <a:xfrm>
            <a:off x="407987" y="1436688"/>
            <a:ext cx="7981269" cy="4714875"/>
          </a:xfrm>
        </p:spPr>
        <p:txBody>
          <a:bodyPr>
            <a:noAutofit/>
          </a:bodyPr>
          <a:lstStyle>
            <a:lvl1pPr marL="0" indent="0">
              <a:buNone/>
              <a:defRPr sz="1800">
                <a:solidFill>
                  <a:schemeClr val="bg1"/>
                </a:solidFill>
                <a:latin typeface="Montserrat Light" panose="00000400000000000000" pitchFamily="50" charset="0"/>
              </a:defRPr>
            </a:lvl1pPr>
          </a:lstStyle>
          <a:p>
            <a:endParaRPr lang="en-US" dirty="0">
              <a:latin typeface="Poppins" panose="00000500000000000000" pitchFamily="50" charset="0"/>
              <a:cs typeface="Poppins" panose="00000500000000000000" pitchFamily="50" charset="0"/>
            </a:endParaRPr>
          </a:p>
        </p:txBody>
      </p:sp>
      <p:pic>
        <p:nvPicPr>
          <p:cNvPr id="11" name="Picture 10">
            <a:extLst>
              <a:ext uri="{FF2B5EF4-FFF2-40B4-BE49-F238E27FC236}">
                <a16:creationId xmlns:a16="http://schemas.microsoft.com/office/drawing/2014/main" id="{07E53251-09E8-40CB-833C-13FEC96734D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6560" y="6417718"/>
            <a:ext cx="1973618" cy="267494"/>
          </a:xfrm>
          <a:prstGeom prst="rect">
            <a:avLst/>
          </a:prstGeom>
        </p:spPr>
      </p:pic>
      <p:sp>
        <p:nvSpPr>
          <p:cNvPr id="13" name="Rectangle 12">
            <a:extLst>
              <a:ext uri="{FF2B5EF4-FFF2-40B4-BE49-F238E27FC236}">
                <a16:creationId xmlns:a16="http://schemas.microsoft.com/office/drawing/2014/main" id="{378D7EB3-5736-4D3C-ADE0-EE7CAA1CD7A6}"/>
              </a:ext>
            </a:extLst>
          </p:cNvPr>
          <p:cNvSpPr/>
          <p:nvPr userDrawn="1"/>
        </p:nvSpPr>
        <p:spPr>
          <a:xfrm>
            <a:off x="1" y="724228"/>
            <a:ext cx="4852987" cy="568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3094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AFF9D6-935E-47AA-ABEF-3DB584A3A5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524792-5A1C-4722-B477-219268FBE5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F5B339-A2D9-468F-8CB3-BD7F9FB7A5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5D455-008D-4A1A-9E43-91DFBF1333BD}" type="datetimeFigureOut">
              <a:rPr lang="en-US" smtClean="0"/>
              <a:t>4/1/23</a:t>
            </a:fld>
            <a:endParaRPr lang="en-US"/>
          </a:p>
        </p:txBody>
      </p:sp>
      <p:sp>
        <p:nvSpPr>
          <p:cNvPr id="5" name="Footer Placeholder 4">
            <a:extLst>
              <a:ext uri="{FF2B5EF4-FFF2-40B4-BE49-F238E27FC236}">
                <a16:creationId xmlns:a16="http://schemas.microsoft.com/office/drawing/2014/main" id="{CF867C59-B95B-4256-9DE2-9EE22DB157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E22210-1CC4-414D-BAA5-C4B5F1A20A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FCE8A-27FB-465A-A79F-9DE07FCCD30D}" type="slidenum">
              <a:rPr lang="en-US" smtClean="0"/>
              <a:t>‹#›</a:t>
            </a:fld>
            <a:endParaRPr lang="en-US"/>
          </a:p>
        </p:txBody>
      </p:sp>
    </p:spTree>
    <p:extLst>
      <p:ext uri="{BB962C8B-B14F-4D97-AF65-F5344CB8AC3E}">
        <p14:creationId xmlns:p14="http://schemas.microsoft.com/office/powerpoint/2010/main" val="403785835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3" r:id="rId4"/>
    <p:sldLayoutId id="2147483659" r:id="rId5"/>
    <p:sldLayoutId id="214748365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4.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4.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4.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hyperlink" Target="https://www.sorenkaplan.com/experientialintelligence/" TargetMode="Externa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3EC650-B062-9F28-34BE-C5F4693A92E5}"/>
              </a:ext>
            </a:extLst>
          </p:cNvPr>
          <p:cNvSpPr txBox="1"/>
          <p:nvPr/>
        </p:nvSpPr>
        <p:spPr>
          <a:xfrm>
            <a:off x="1491962" y="2202205"/>
            <a:ext cx="6305018" cy="584775"/>
          </a:xfrm>
          <a:prstGeom prst="rect">
            <a:avLst/>
          </a:prstGeom>
          <a:noFill/>
        </p:spPr>
        <p:txBody>
          <a:bodyPr wrap="square" rtlCol="0">
            <a:spAutoFit/>
          </a:bodyPr>
          <a:lstStyle/>
          <a:p>
            <a:r>
              <a:rPr lang="en-US" sz="3200" b="1" dirty="0">
                <a:solidFill>
                  <a:schemeClr val="bg1"/>
                </a:solidFill>
                <a:latin typeface="Montserrat" pitchFamily="2" charset="77"/>
              </a:rPr>
              <a:t>Team Building Guide</a:t>
            </a:r>
          </a:p>
        </p:txBody>
      </p:sp>
    </p:spTree>
    <p:extLst>
      <p:ext uri="{BB962C8B-B14F-4D97-AF65-F5344CB8AC3E}">
        <p14:creationId xmlns:p14="http://schemas.microsoft.com/office/powerpoint/2010/main" val="3505164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49620C-28FC-CAA4-A7D2-7EDDA0D044E2}"/>
              </a:ext>
            </a:extLst>
          </p:cNvPr>
          <p:cNvSpPr>
            <a:spLocks noGrp="1"/>
          </p:cNvSpPr>
          <p:nvPr>
            <p:ph type="body" sz="quarter" idx="10"/>
          </p:nvPr>
        </p:nvSpPr>
        <p:spPr>
          <a:xfrm>
            <a:off x="130174" y="121205"/>
            <a:ext cx="11393232" cy="552223"/>
          </a:xfrm>
        </p:spPr>
        <p:txBody>
          <a:bodyPr>
            <a:normAutofit lnSpcReduction="10000"/>
          </a:bodyPr>
          <a:lstStyle/>
          <a:p>
            <a:r>
              <a:rPr lang="en-US" dirty="0"/>
              <a:t>Workshop Objectives &amp; Agenda</a:t>
            </a:r>
          </a:p>
        </p:txBody>
      </p:sp>
      <p:sp>
        <p:nvSpPr>
          <p:cNvPr id="7" name="Rounded Rectangle 14">
            <a:extLst>
              <a:ext uri="{FF2B5EF4-FFF2-40B4-BE49-F238E27FC236}">
                <a16:creationId xmlns:a16="http://schemas.microsoft.com/office/drawing/2014/main" id="{600ACBC8-2D25-FB47-CFBE-BC01D34B068C}"/>
              </a:ext>
            </a:extLst>
          </p:cNvPr>
          <p:cNvSpPr/>
          <p:nvPr/>
        </p:nvSpPr>
        <p:spPr>
          <a:xfrm>
            <a:off x="502154" y="1880886"/>
            <a:ext cx="3216286" cy="4283751"/>
          </a:xfrm>
          <a:prstGeom prst="roundRect">
            <a:avLst>
              <a:gd name="adj" fmla="val 2860"/>
            </a:avLst>
          </a:prstGeom>
          <a:solidFill>
            <a:srgbClr val="8CD24F"/>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pitchFamily="2" charset="0"/>
            </a:endParaRPr>
          </a:p>
        </p:txBody>
      </p:sp>
      <p:sp>
        <p:nvSpPr>
          <p:cNvPr id="8" name="Rounded Rectangle 6">
            <a:extLst>
              <a:ext uri="{FF2B5EF4-FFF2-40B4-BE49-F238E27FC236}">
                <a16:creationId xmlns:a16="http://schemas.microsoft.com/office/drawing/2014/main" id="{6C5FE137-864B-4DDE-8CBB-82E0EB44CA5E}"/>
              </a:ext>
            </a:extLst>
          </p:cNvPr>
          <p:cNvSpPr/>
          <p:nvPr/>
        </p:nvSpPr>
        <p:spPr>
          <a:xfrm>
            <a:off x="3991897" y="1196074"/>
            <a:ext cx="7697949" cy="594665"/>
          </a:xfrm>
          <a:prstGeom prst="roundRect">
            <a:avLst>
              <a:gd name="adj" fmla="val 14284"/>
            </a:avLst>
          </a:prstGeom>
          <a:solidFill>
            <a:srgbClr val="71B02C"/>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Montserrat" pitchFamily="2" charset="0"/>
              </a:rPr>
              <a:t>Agenda</a:t>
            </a:r>
          </a:p>
        </p:txBody>
      </p:sp>
      <p:sp>
        <p:nvSpPr>
          <p:cNvPr id="10" name="Rounded Rectangle 13">
            <a:extLst>
              <a:ext uri="{FF2B5EF4-FFF2-40B4-BE49-F238E27FC236}">
                <a16:creationId xmlns:a16="http://schemas.microsoft.com/office/drawing/2014/main" id="{25CD9583-3610-D343-0559-F619D4F83FA8}"/>
              </a:ext>
            </a:extLst>
          </p:cNvPr>
          <p:cNvSpPr/>
          <p:nvPr/>
        </p:nvSpPr>
        <p:spPr>
          <a:xfrm>
            <a:off x="502154" y="1196072"/>
            <a:ext cx="3216286" cy="594665"/>
          </a:xfrm>
          <a:prstGeom prst="roundRect">
            <a:avLst>
              <a:gd name="adj" fmla="val 14284"/>
            </a:avLst>
          </a:prstGeom>
          <a:solidFill>
            <a:srgbClr val="8CD24F"/>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Montserrat" pitchFamily="2" charset="0"/>
              </a:rPr>
              <a:t>Objectives</a:t>
            </a:r>
          </a:p>
        </p:txBody>
      </p:sp>
      <p:sp>
        <p:nvSpPr>
          <p:cNvPr id="11" name="Rectangle 10">
            <a:extLst>
              <a:ext uri="{FF2B5EF4-FFF2-40B4-BE49-F238E27FC236}">
                <a16:creationId xmlns:a16="http://schemas.microsoft.com/office/drawing/2014/main" id="{F667DC92-84EC-4B80-4F58-70E0C00E0D2E}"/>
              </a:ext>
            </a:extLst>
          </p:cNvPr>
          <p:cNvSpPr/>
          <p:nvPr/>
        </p:nvSpPr>
        <p:spPr>
          <a:xfrm>
            <a:off x="632763" y="2376156"/>
            <a:ext cx="2955068" cy="3293209"/>
          </a:xfrm>
          <a:prstGeom prst="rect">
            <a:avLst/>
          </a:prstGeom>
        </p:spPr>
        <p:txBody>
          <a:bodyPr wrap="square">
            <a:spAutoFit/>
          </a:bodyPr>
          <a:lstStyle/>
          <a:p>
            <a:pPr marL="457200" indent="-457200">
              <a:buFont typeface="+mj-lt"/>
              <a:buAutoNum type="arabicPeriod"/>
            </a:pPr>
            <a:r>
              <a:rPr lang="en-US" sz="1600" dirty="0">
                <a:solidFill>
                  <a:schemeClr val="bg1"/>
                </a:solidFill>
                <a:latin typeface="Montserrat" pitchFamily="2" charset="77"/>
                <a:ea typeface="Calibri" panose="020F0502020204030204" pitchFamily="34" charset="0"/>
              </a:rPr>
              <a:t>Identify and develop our team’s Experiential Intelligence (XQ)</a:t>
            </a:r>
          </a:p>
          <a:p>
            <a:pPr marL="457200" indent="-457200">
              <a:buFont typeface="+mj-lt"/>
              <a:buAutoNum type="arabicPeriod"/>
            </a:pPr>
            <a:endParaRPr lang="en-US" sz="1600" dirty="0">
              <a:solidFill>
                <a:schemeClr val="bg1"/>
              </a:solidFill>
              <a:latin typeface="Montserrat" pitchFamily="2" charset="77"/>
              <a:ea typeface="Calibri" panose="020F0502020204030204" pitchFamily="34" charset="0"/>
            </a:endParaRPr>
          </a:p>
          <a:p>
            <a:pPr marL="457200" indent="-457200">
              <a:buFont typeface="+mj-lt"/>
              <a:buAutoNum type="arabicPeriod"/>
            </a:pPr>
            <a:r>
              <a:rPr lang="en-US" sz="1600" dirty="0">
                <a:solidFill>
                  <a:schemeClr val="bg1"/>
                </a:solidFill>
                <a:latin typeface="Montserrat" pitchFamily="2" charset="77"/>
              </a:rPr>
              <a:t>Foster a culture that amplifies our team’s strengths</a:t>
            </a:r>
          </a:p>
          <a:p>
            <a:pPr marL="457200" indent="-457200">
              <a:buFont typeface="+mj-lt"/>
              <a:buAutoNum type="arabicPeriod"/>
            </a:pPr>
            <a:endParaRPr lang="en-US" sz="1600" dirty="0">
              <a:solidFill>
                <a:schemeClr val="bg1"/>
              </a:solidFill>
              <a:latin typeface="Montserrat" pitchFamily="2" charset="77"/>
            </a:endParaRPr>
          </a:p>
          <a:p>
            <a:pPr marL="457200" indent="-457200">
              <a:buFont typeface="+mj-lt"/>
              <a:buAutoNum type="arabicPeriod"/>
            </a:pPr>
            <a:r>
              <a:rPr lang="en-US" sz="1600" dirty="0">
                <a:solidFill>
                  <a:schemeClr val="bg1"/>
                </a:solidFill>
                <a:latin typeface="Montserrat" pitchFamily="2" charset="77"/>
              </a:rPr>
              <a:t>Apply our individual and collective XQ to achieve our goals</a:t>
            </a:r>
          </a:p>
          <a:p>
            <a:pPr marL="457200" indent="-457200">
              <a:buFont typeface="Arial" panose="020B0604020202020204" pitchFamily="34" charset="0"/>
              <a:buChar char="•"/>
            </a:pPr>
            <a:endParaRPr lang="en-US" sz="1600" dirty="0">
              <a:solidFill>
                <a:schemeClr val="bg1"/>
              </a:solidFill>
              <a:latin typeface="Montserrat" pitchFamily="2" charset="77"/>
            </a:endParaRPr>
          </a:p>
        </p:txBody>
      </p:sp>
      <p:sp>
        <p:nvSpPr>
          <p:cNvPr id="12" name="Rounded Rectangle 12">
            <a:extLst>
              <a:ext uri="{FF2B5EF4-FFF2-40B4-BE49-F238E27FC236}">
                <a16:creationId xmlns:a16="http://schemas.microsoft.com/office/drawing/2014/main" id="{EB356339-1C28-69C3-737C-5C6BD304B22C}"/>
              </a:ext>
            </a:extLst>
          </p:cNvPr>
          <p:cNvSpPr/>
          <p:nvPr/>
        </p:nvSpPr>
        <p:spPr>
          <a:xfrm>
            <a:off x="3991897" y="1880886"/>
            <a:ext cx="7697949" cy="4283751"/>
          </a:xfrm>
          <a:prstGeom prst="roundRect">
            <a:avLst>
              <a:gd name="adj" fmla="val 2860"/>
            </a:avLst>
          </a:prstGeom>
          <a:solidFill>
            <a:srgbClr val="71B02C"/>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dirty="0">
              <a:solidFill>
                <a:schemeClr val="bg1"/>
              </a:solidFill>
              <a:latin typeface="Montserrat" pitchFamily="2" charset="0"/>
            </a:endParaRPr>
          </a:p>
        </p:txBody>
      </p:sp>
      <p:graphicFrame>
        <p:nvGraphicFramePr>
          <p:cNvPr id="3" name="Table 3">
            <a:extLst>
              <a:ext uri="{FF2B5EF4-FFF2-40B4-BE49-F238E27FC236}">
                <a16:creationId xmlns:a16="http://schemas.microsoft.com/office/drawing/2014/main" id="{841E9E9E-95AE-A817-C7F6-C8262E470D6E}"/>
              </a:ext>
            </a:extLst>
          </p:cNvPr>
          <p:cNvGraphicFramePr>
            <a:graphicFrameLocks noGrp="1"/>
          </p:cNvGraphicFramePr>
          <p:nvPr>
            <p:extLst>
              <p:ext uri="{D42A27DB-BD31-4B8C-83A1-F6EECF244321}">
                <p14:modId xmlns:p14="http://schemas.microsoft.com/office/powerpoint/2010/main" val="540638964"/>
              </p:ext>
            </p:extLst>
          </p:nvPr>
        </p:nvGraphicFramePr>
        <p:xfrm>
          <a:off x="4247535" y="2086349"/>
          <a:ext cx="7195555" cy="2026920"/>
        </p:xfrm>
        <a:graphic>
          <a:graphicData uri="http://schemas.openxmlformats.org/drawingml/2006/table">
            <a:tbl>
              <a:tblPr firstRow="1" bandRow="1">
                <a:tableStyleId>{93296810-A885-4BE3-A3E7-6D5BEEA58F35}</a:tableStyleId>
              </a:tblPr>
              <a:tblGrid>
                <a:gridCol w="1136321">
                  <a:extLst>
                    <a:ext uri="{9D8B030D-6E8A-4147-A177-3AD203B41FA5}">
                      <a16:colId xmlns:a16="http://schemas.microsoft.com/office/drawing/2014/main" val="2215204488"/>
                    </a:ext>
                  </a:extLst>
                </a:gridCol>
                <a:gridCol w="2275473">
                  <a:extLst>
                    <a:ext uri="{9D8B030D-6E8A-4147-A177-3AD203B41FA5}">
                      <a16:colId xmlns:a16="http://schemas.microsoft.com/office/drawing/2014/main" val="226397949"/>
                    </a:ext>
                  </a:extLst>
                </a:gridCol>
                <a:gridCol w="3783761">
                  <a:extLst>
                    <a:ext uri="{9D8B030D-6E8A-4147-A177-3AD203B41FA5}">
                      <a16:colId xmlns:a16="http://schemas.microsoft.com/office/drawing/2014/main" val="2529055726"/>
                    </a:ext>
                  </a:extLst>
                </a:gridCol>
              </a:tblGrid>
              <a:tr h="370840">
                <a:tc>
                  <a:txBody>
                    <a:bodyPr/>
                    <a:lstStyle/>
                    <a:p>
                      <a:pPr algn="ctr"/>
                      <a:r>
                        <a:rPr lang="en-US" dirty="0">
                          <a:latin typeface="Montserrat" pitchFamily="2" charset="77"/>
                        </a:rPr>
                        <a:t>Time</a:t>
                      </a:r>
                    </a:p>
                  </a:txBody>
                  <a:tcPr/>
                </a:tc>
                <a:tc>
                  <a:txBody>
                    <a:bodyPr/>
                    <a:lstStyle/>
                    <a:p>
                      <a:pPr algn="ctr"/>
                      <a:r>
                        <a:rPr lang="en-US" dirty="0">
                          <a:latin typeface="Montserrat" pitchFamily="2" charset="77"/>
                        </a:rPr>
                        <a:t>Activity</a:t>
                      </a:r>
                    </a:p>
                  </a:txBody>
                  <a:tcPr/>
                </a:tc>
                <a:tc>
                  <a:txBody>
                    <a:bodyPr/>
                    <a:lstStyle/>
                    <a:p>
                      <a:pPr algn="ctr"/>
                      <a:r>
                        <a:rPr lang="en-US" dirty="0">
                          <a:latin typeface="Montserrat" pitchFamily="2" charset="77"/>
                        </a:rPr>
                        <a:t>Description</a:t>
                      </a:r>
                    </a:p>
                  </a:txBody>
                  <a:tcPr/>
                </a:tc>
                <a:extLst>
                  <a:ext uri="{0D108BD9-81ED-4DB2-BD59-A6C34878D82A}">
                    <a16:rowId xmlns:a16="http://schemas.microsoft.com/office/drawing/2014/main" val="68989114"/>
                  </a:ext>
                </a:extLst>
              </a:tr>
              <a:tr h="370840">
                <a:tc>
                  <a:txBody>
                    <a:bodyPr/>
                    <a:lstStyle/>
                    <a:p>
                      <a:pPr algn="ctr"/>
                      <a:r>
                        <a:rPr lang="en-US" sz="1400" b="1" dirty="0">
                          <a:solidFill>
                            <a:schemeClr val="tx1">
                              <a:lumMod val="65000"/>
                              <a:lumOff val="35000"/>
                            </a:schemeClr>
                          </a:solidFill>
                          <a:latin typeface="Montserrat" pitchFamily="2" charset="77"/>
                        </a:rPr>
                        <a:t>15 min</a:t>
                      </a:r>
                    </a:p>
                  </a:txBody>
                  <a:tcPr anchor="ctr"/>
                </a:tc>
                <a:tc>
                  <a:txBody>
                    <a:bodyPr/>
                    <a:lstStyle/>
                    <a:p>
                      <a:r>
                        <a:rPr lang="en-US" sz="1200" b="1" dirty="0">
                          <a:solidFill>
                            <a:schemeClr val="tx1">
                              <a:lumMod val="65000"/>
                              <a:lumOff val="35000"/>
                            </a:schemeClr>
                          </a:solidFill>
                          <a:latin typeface="Montserrat" pitchFamily="2" charset="77"/>
                        </a:rPr>
                        <a:t>Workshop Overview</a:t>
                      </a:r>
                    </a:p>
                  </a:txBody>
                  <a:tcPr anchor="ctr"/>
                </a:tc>
                <a:tc>
                  <a:txBody>
                    <a:bodyPr/>
                    <a:lstStyle/>
                    <a:p>
                      <a:r>
                        <a:rPr lang="en-US" sz="1200" dirty="0">
                          <a:solidFill>
                            <a:schemeClr val="tx1">
                              <a:lumMod val="65000"/>
                              <a:lumOff val="35000"/>
                            </a:schemeClr>
                          </a:solidFill>
                          <a:latin typeface="Montserrat" pitchFamily="2" charset="77"/>
                        </a:rPr>
                        <a:t>Review and discuss objectives, agenda &amp; XQ</a:t>
                      </a:r>
                    </a:p>
                  </a:txBody>
                  <a:tcPr anchor="ctr"/>
                </a:tc>
                <a:extLst>
                  <a:ext uri="{0D108BD9-81ED-4DB2-BD59-A6C34878D82A}">
                    <a16:rowId xmlns:a16="http://schemas.microsoft.com/office/drawing/2014/main" val="3172938313"/>
                  </a:ext>
                </a:extLst>
              </a:tr>
              <a:tr h="370840">
                <a:tc>
                  <a:txBody>
                    <a:bodyPr/>
                    <a:lstStyle/>
                    <a:p>
                      <a:pPr algn="ctr"/>
                      <a:r>
                        <a:rPr lang="en-US" sz="1400" b="1" dirty="0">
                          <a:solidFill>
                            <a:schemeClr val="bg1"/>
                          </a:solidFill>
                          <a:latin typeface="Montserrat" pitchFamily="2" charset="77"/>
                        </a:rPr>
                        <a:t>60 min</a:t>
                      </a:r>
                    </a:p>
                  </a:txBody>
                  <a:tcPr anchor="ctr">
                    <a:solidFill>
                      <a:schemeClr val="accent6">
                        <a:lumMod val="75000"/>
                      </a:schemeClr>
                    </a:solidFill>
                  </a:tcPr>
                </a:tc>
                <a:tc>
                  <a:txBody>
                    <a:bodyPr/>
                    <a:lstStyle/>
                    <a:p>
                      <a:r>
                        <a:rPr lang="en-US" sz="1200" b="1" dirty="0">
                          <a:solidFill>
                            <a:schemeClr val="bg1"/>
                          </a:solidFill>
                          <a:latin typeface="Montserrat" pitchFamily="2" charset="77"/>
                        </a:rPr>
                        <a:t>Explore Experiences</a:t>
                      </a:r>
                    </a:p>
                  </a:txBody>
                  <a:tcPr anchor="ctr">
                    <a:solidFill>
                      <a:schemeClr val="accent6">
                        <a:lumMod val="75000"/>
                      </a:schemeClr>
                    </a:solidFill>
                  </a:tcPr>
                </a:tc>
                <a:tc>
                  <a:txBody>
                    <a:bodyPr/>
                    <a:lstStyle/>
                    <a:p>
                      <a:r>
                        <a:rPr lang="en-US" sz="1200" dirty="0">
                          <a:solidFill>
                            <a:schemeClr val="bg1"/>
                          </a:solidFill>
                          <a:latin typeface="Montserrat" pitchFamily="2" charset="77"/>
                        </a:rPr>
                        <a:t>Breakout groups of three people identify and capture their XQ on the XQ snapshot template</a:t>
                      </a:r>
                    </a:p>
                  </a:txBody>
                  <a:tcPr anchor="ctr">
                    <a:solidFill>
                      <a:schemeClr val="accent6">
                        <a:lumMod val="75000"/>
                      </a:schemeClr>
                    </a:solidFill>
                  </a:tcPr>
                </a:tc>
                <a:extLst>
                  <a:ext uri="{0D108BD9-81ED-4DB2-BD59-A6C34878D82A}">
                    <a16:rowId xmlns:a16="http://schemas.microsoft.com/office/drawing/2014/main" val="267037223"/>
                  </a:ext>
                </a:extLst>
              </a:tr>
              <a:tr h="370840">
                <a:tc>
                  <a:txBody>
                    <a:bodyPr/>
                    <a:lstStyle/>
                    <a:p>
                      <a:pPr algn="ctr"/>
                      <a:r>
                        <a:rPr lang="en-US" sz="1400" b="1" dirty="0">
                          <a:solidFill>
                            <a:schemeClr val="tx1">
                              <a:lumMod val="65000"/>
                              <a:lumOff val="35000"/>
                            </a:schemeClr>
                          </a:solidFill>
                          <a:latin typeface="Montserrat" pitchFamily="2" charset="77"/>
                        </a:rPr>
                        <a:t>45 min</a:t>
                      </a:r>
                    </a:p>
                  </a:txBody>
                  <a:tcPr anchor="ctr"/>
                </a:tc>
                <a:tc>
                  <a:txBody>
                    <a:bodyPr/>
                    <a:lstStyle/>
                    <a:p>
                      <a:r>
                        <a:rPr lang="en-US" sz="1200" b="1" dirty="0">
                          <a:solidFill>
                            <a:schemeClr val="tx1">
                              <a:lumMod val="65000"/>
                              <a:lumOff val="35000"/>
                            </a:schemeClr>
                          </a:solidFill>
                          <a:latin typeface="Montserrat" pitchFamily="2" charset="77"/>
                        </a:rPr>
                        <a:t>Identify Team XQ</a:t>
                      </a:r>
                    </a:p>
                  </a:txBody>
                  <a:tcPr anchor="ctr"/>
                </a:tc>
                <a:tc>
                  <a:txBody>
                    <a:bodyPr/>
                    <a:lstStyle/>
                    <a:p>
                      <a:r>
                        <a:rPr lang="en-US" sz="1200" dirty="0">
                          <a:solidFill>
                            <a:schemeClr val="tx1">
                              <a:lumMod val="65000"/>
                              <a:lumOff val="35000"/>
                            </a:schemeClr>
                          </a:solidFill>
                          <a:latin typeface="Montserrat" pitchFamily="2" charset="77"/>
                        </a:rPr>
                        <a:t>Share individual XQ and identify team XQ</a:t>
                      </a:r>
                    </a:p>
                  </a:txBody>
                  <a:tcPr anchor="ctr"/>
                </a:tc>
                <a:extLst>
                  <a:ext uri="{0D108BD9-81ED-4DB2-BD59-A6C34878D82A}">
                    <a16:rowId xmlns:a16="http://schemas.microsoft.com/office/drawing/2014/main" val="1977762728"/>
                  </a:ext>
                </a:extLst>
              </a:tr>
              <a:tr h="370840">
                <a:tc>
                  <a:txBody>
                    <a:bodyPr/>
                    <a:lstStyle/>
                    <a:p>
                      <a:pPr algn="ctr"/>
                      <a:r>
                        <a:rPr lang="en-US" sz="1400" b="1" dirty="0">
                          <a:solidFill>
                            <a:schemeClr val="tx1">
                              <a:lumMod val="65000"/>
                              <a:lumOff val="35000"/>
                            </a:schemeClr>
                          </a:solidFill>
                          <a:latin typeface="Montserrat" pitchFamily="2" charset="77"/>
                        </a:rPr>
                        <a:t>30 min</a:t>
                      </a:r>
                    </a:p>
                  </a:txBody>
                  <a:tcPr anchor="ctr"/>
                </a:tc>
                <a:tc>
                  <a:txBody>
                    <a:bodyPr/>
                    <a:lstStyle/>
                    <a:p>
                      <a:r>
                        <a:rPr lang="en-US" sz="1200" b="1" dirty="0">
                          <a:solidFill>
                            <a:schemeClr val="tx1">
                              <a:lumMod val="65000"/>
                              <a:lumOff val="35000"/>
                            </a:schemeClr>
                          </a:solidFill>
                          <a:latin typeface="Montserrat" pitchFamily="2" charset="77"/>
                        </a:rPr>
                        <a:t>Define Goals</a:t>
                      </a:r>
                    </a:p>
                  </a:txBody>
                  <a:tcPr anchor="ctr"/>
                </a:tc>
                <a:tc>
                  <a:txBody>
                    <a:bodyPr/>
                    <a:lstStyle/>
                    <a:p>
                      <a:r>
                        <a:rPr lang="en-US" sz="1200" dirty="0">
                          <a:solidFill>
                            <a:schemeClr val="tx1">
                              <a:lumMod val="65000"/>
                              <a:lumOff val="35000"/>
                            </a:schemeClr>
                          </a:solidFill>
                          <a:latin typeface="Montserrat" pitchFamily="2" charset="77"/>
                        </a:rPr>
                        <a:t>Define your goals and how team will leverage XQ to achieve them</a:t>
                      </a:r>
                    </a:p>
                  </a:txBody>
                  <a:tcPr anchor="ctr"/>
                </a:tc>
                <a:extLst>
                  <a:ext uri="{0D108BD9-81ED-4DB2-BD59-A6C34878D82A}">
                    <a16:rowId xmlns:a16="http://schemas.microsoft.com/office/drawing/2014/main" val="2285912995"/>
                  </a:ext>
                </a:extLst>
              </a:tr>
            </a:tbl>
          </a:graphicData>
        </a:graphic>
      </p:graphicFrame>
      <p:sp>
        <p:nvSpPr>
          <p:cNvPr id="9" name="Right Arrow 8">
            <a:extLst>
              <a:ext uri="{FF2B5EF4-FFF2-40B4-BE49-F238E27FC236}">
                <a16:creationId xmlns:a16="http://schemas.microsoft.com/office/drawing/2014/main" id="{B2CCEB47-6597-80AF-7F6B-5213775D9CA4}"/>
              </a:ext>
            </a:extLst>
          </p:cNvPr>
          <p:cNvSpPr/>
          <p:nvPr/>
        </p:nvSpPr>
        <p:spPr>
          <a:xfrm>
            <a:off x="3991897" y="2800880"/>
            <a:ext cx="255638" cy="597857"/>
          </a:xfrm>
          <a:prstGeom prst="rightArrow">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7284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D41464-9251-4415-A92B-3DA0749966F2}"/>
              </a:ext>
            </a:extLst>
          </p:cNvPr>
          <p:cNvSpPr>
            <a:spLocks noGrp="1"/>
          </p:cNvSpPr>
          <p:nvPr>
            <p:ph type="body" sz="quarter" idx="10"/>
          </p:nvPr>
        </p:nvSpPr>
        <p:spPr>
          <a:xfrm>
            <a:off x="252837" y="171677"/>
            <a:ext cx="6227082" cy="552223"/>
          </a:xfrm>
        </p:spPr>
        <p:txBody>
          <a:bodyPr>
            <a:normAutofit lnSpcReduction="10000"/>
          </a:bodyPr>
          <a:lstStyle/>
          <a:p>
            <a:pPr lvl="0"/>
            <a:r>
              <a:rPr lang="en-US" dirty="0">
                <a:latin typeface="Montserrat SemiBold" pitchFamily="2" charset="77"/>
              </a:rPr>
              <a:t>XQ Snapshot Template</a:t>
            </a:r>
          </a:p>
        </p:txBody>
      </p:sp>
      <p:graphicFrame>
        <p:nvGraphicFramePr>
          <p:cNvPr id="3" name="Table 10">
            <a:extLst>
              <a:ext uri="{FF2B5EF4-FFF2-40B4-BE49-F238E27FC236}">
                <a16:creationId xmlns:a16="http://schemas.microsoft.com/office/drawing/2014/main" id="{E6B4064F-E799-AC43-B02A-FAD33134081E}"/>
              </a:ext>
            </a:extLst>
          </p:cNvPr>
          <p:cNvGraphicFramePr>
            <a:graphicFrameLocks noGrp="1"/>
          </p:cNvGraphicFramePr>
          <p:nvPr>
            <p:extLst>
              <p:ext uri="{D42A27DB-BD31-4B8C-83A1-F6EECF244321}">
                <p14:modId xmlns:p14="http://schemas.microsoft.com/office/powerpoint/2010/main" val="3813657844"/>
              </p:ext>
            </p:extLst>
          </p:nvPr>
        </p:nvGraphicFramePr>
        <p:xfrm>
          <a:off x="214313" y="846478"/>
          <a:ext cx="11763373" cy="5633334"/>
        </p:xfrm>
        <a:graphic>
          <a:graphicData uri="http://schemas.openxmlformats.org/drawingml/2006/table">
            <a:tbl>
              <a:tblPr firstRow="1" bandRow="1"/>
              <a:tblGrid>
                <a:gridCol w="685800">
                  <a:extLst>
                    <a:ext uri="{9D8B030D-6E8A-4147-A177-3AD203B41FA5}">
                      <a16:colId xmlns:a16="http://schemas.microsoft.com/office/drawing/2014/main" val="380561901"/>
                    </a:ext>
                  </a:extLst>
                </a:gridCol>
                <a:gridCol w="2333625">
                  <a:extLst>
                    <a:ext uri="{9D8B030D-6E8A-4147-A177-3AD203B41FA5}">
                      <a16:colId xmlns:a16="http://schemas.microsoft.com/office/drawing/2014/main" val="2430783564"/>
                    </a:ext>
                  </a:extLst>
                </a:gridCol>
                <a:gridCol w="2914650">
                  <a:extLst>
                    <a:ext uri="{9D8B030D-6E8A-4147-A177-3AD203B41FA5}">
                      <a16:colId xmlns:a16="http://schemas.microsoft.com/office/drawing/2014/main" val="3558996017"/>
                    </a:ext>
                  </a:extLst>
                </a:gridCol>
                <a:gridCol w="2943225">
                  <a:extLst>
                    <a:ext uri="{9D8B030D-6E8A-4147-A177-3AD203B41FA5}">
                      <a16:colId xmlns:a16="http://schemas.microsoft.com/office/drawing/2014/main" val="1126796281"/>
                    </a:ext>
                  </a:extLst>
                </a:gridCol>
                <a:gridCol w="2886073">
                  <a:extLst>
                    <a:ext uri="{9D8B030D-6E8A-4147-A177-3AD203B41FA5}">
                      <a16:colId xmlns:a16="http://schemas.microsoft.com/office/drawing/2014/main" val="857685861"/>
                    </a:ext>
                  </a:extLst>
                </a:gridCol>
              </a:tblGrid>
              <a:tr h="832209">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bg1"/>
                          </a:solidFill>
                          <a:latin typeface="Montserrat" pitchFamily="2" charset="0"/>
                        </a:rPr>
                        <a:t>Experiences </a:t>
                      </a:r>
                      <a:r>
                        <a:rPr lang="en-US" sz="2000" b="1" dirty="0">
                          <a:solidFill>
                            <a:schemeClr val="bg1"/>
                          </a:solidFill>
                          <a:latin typeface="Montserrat" pitchFamily="2" charset="0"/>
                          <a:sym typeface="Wingdings" pitchFamily="2" charset="2"/>
                        </a:rPr>
                        <a:t></a:t>
                      </a:r>
                      <a:endParaRPr lang="en-US" sz="2000" b="1" dirty="0">
                        <a:solidFill>
                          <a:schemeClr val="bg1"/>
                        </a:solidFill>
                        <a:latin typeface="Montserrat" pitchFamily="2"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8CD24F"/>
                    </a:solid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1" dirty="0">
                        <a:solidFill>
                          <a:schemeClr val="bg1"/>
                        </a:solidFill>
                        <a:latin typeface="Montserrat" pitchFamily="2" charset="0"/>
                      </a:endParaRPr>
                    </a:p>
                  </a:txBody>
                  <a:tcPr anchor="ctr">
                    <a:gradFill>
                      <a:gsLst>
                        <a:gs pos="0">
                          <a:srgbClr val="90CE4F"/>
                        </a:gs>
                        <a:gs pos="100000">
                          <a:srgbClr val="49701E"/>
                        </a:gs>
                      </a:gsLst>
                      <a:lin ang="6000000" scaled="0"/>
                    </a:gradFill>
                  </a:tcPr>
                </a:tc>
                <a:tc>
                  <a:txBody>
                    <a:bodyPr/>
                    <a:lstStyle/>
                    <a:p>
                      <a:pPr algn="ctr"/>
                      <a:r>
                        <a:rPr lang="en-US" sz="2000" b="1" dirty="0">
                          <a:solidFill>
                            <a:schemeClr val="bg1"/>
                          </a:solidFill>
                          <a:latin typeface="Montserrat" pitchFamily="2" charset="0"/>
                        </a:rPr>
                        <a:t>Mindsets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76B82E"/>
                    </a:solidFill>
                  </a:tcPr>
                </a:tc>
                <a:tc>
                  <a:txBody>
                    <a:bodyPr/>
                    <a:lstStyle/>
                    <a:p>
                      <a:pPr algn="ctr"/>
                      <a:r>
                        <a:rPr lang="en-US" sz="2000" b="1" dirty="0">
                          <a:solidFill>
                            <a:schemeClr val="bg1"/>
                          </a:solidFill>
                          <a:latin typeface="Montserrat" pitchFamily="2" charset="0"/>
                        </a:rPr>
                        <a:t>Abilities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67A02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bg1"/>
                          </a:solidFill>
                          <a:latin typeface="Montserrat" pitchFamily="2" charset="0"/>
                        </a:rPr>
                        <a:t>Know-How</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5D8B2C"/>
                    </a:solidFill>
                  </a:tcPr>
                </a:tc>
                <a:extLst>
                  <a:ext uri="{0D108BD9-81ED-4DB2-BD59-A6C34878D82A}">
                    <a16:rowId xmlns:a16="http://schemas.microsoft.com/office/drawing/2014/main" val="258429166"/>
                  </a:ext>
                </a:extLst>
              </a:tr>
              <a:tr h="622715">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dirty="0">
                          <a:solidFill>
                            <a:schemeClr val="tx1">
                              <a:lumMod val="75000"/>
                              <a:lumOff val="25000"/>
                            </a:schemeClr>
                          </a:solidFill>
                          <a:latin typeface="Montserrat" pitchFamily="2" charset="0"/>
                        </a:rPr>
                        <a:t>What experiences have had the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dirty="0">
                          <a:solidFill>
                            <a:schemeClr val="tx1">
                              <a:lumMod val="75000"/>
                              <a:lumOff val="25000"/>
                            </a:schemeClr>
                          </a:solidFill>
                          <a:latin typeface="Montserrat" pitchFamily="2" charset="0"/>
                        </a:rPr>
                        <a:t>greatest impact on you?</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DE4B3"/>
                    </a:solid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dirty="0">
                        <a:solidFill>
                          <a:schemeClr val="tx1">
                            <a:lumMod val="75000"/>
                            <a:lumOff val="25000"/>
                          </a:schemeClr>
                        </a:solidFill>
                        <a:latin typeface="Montserrat" pitchFamily="2" charset="0"/>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lumMod val="75000"/>
                              <a:lumOff val="25000"/>
                            </a:schemeClr>
                          </a:solidFill>
                          <a:latin typeface="Montserrat" pitchFamily="2" charset="0"/>
                        </a:rPr>
                        <a:t>What attitudes and beliefs do you hold that have led to your success?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DE4B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lumMod val="75000"/>
                              <a:lumOff val="25000"/>
                            </a:schemeClr>
                          </a:solidFill>
                          <a:latin typeface="Montserrat" pitchFamily="2" charset="0"/>
                        </a:rPr>
                        <a:t>What are your strongest personal competencies do you possess that help you to achieve your goals?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DE4B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lumMod val="75000"/>
                              <a:lumOff val="25000"/>
                            </a:schemeClr>
                          </a:solidFill>
                          <a:latin typeface="Montserrat" pitchFamily="2" charset="0"/>
                        </a:rPr>
                        <a:t>What knowledge or skills do you have that are most valuable for future success?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DE4B3"/>
                    </a:solidFill>
                  </a:tcPr>
                </a:tc>
                <a:extLst>
                  <a:ext uri="{0D108BD9-81ED-4DB2-BD59-A6C34878D82A}">
                    <a16:rowId xmlns:a16="http://schemas.microsoft.com/office/drawing/2014/main" val="1851079372"/>
                  </a:ext>
                </a:extLst>
              </a:tr>
              <a:tr h="83220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600" b="1" dirty="0">
                          <a:solidFill>
                            <a:schemeClr val="tx1"/>
                          </a:solidFill>
                          <a:latin typeface="Montserrat" pitchFamily="2" charset="0"/>
                        </a:rPr>
                        <a:t>1</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extLst>
                  <a:ext uri="{0D108BD9-81ED-4DB2-BD59-A6C34878D82A}">
                    <a16:rowId xmlns:a16="http://schemas.microsoft.com/office/drawing/2014/main" val="182398687"/>
                  </a:ext>
                </a:extLst>
              </a:tr>
              <a:tr h="83220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600" b="1" dirty="0">
                          <a:solidFill>
                            <a:schemeClr val="tx1"/>
                          </a:solidFill>
                          <a:latin typeface="Montserrat" pitchFamily="2" charset="0"/>
                        </a:rPr>
                        <a:t>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extLst>
                  <a:ext uri="{0D108BD9-81ED-4DB2-BD59-A6C34878D82A}">
                    <a16:rowId xmlns:a16="http://schemas.microsoft.com/office/drawing/2014/main" val="1512293265"/>
                  </a:ext>
                </a:extLst>
              </a:tr>
              <a:tr h="832209">
                <a:tc>
                  <a:txBody>
                    <a:bodyPr/>
                    <a:lstStyle/>
                    <a:p>
                      <a:pPr algn="ctr"/>
                      <a:r>
                        <a:rPr lang="en-US" sz="1600" b="1" dirty="0">
                          <a:latin typeface="Montserrat" pitchFamily="2" charset="0"/>
                        </a:rPr>
                        <a:t>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extLst>
                  <a:ext uri="{0D108BD9-81ED-4DB2-BD59-A6C34878D82A}">
                    <a16:rowId xmlns:a16="http://schemas.microsoft.com/office/drawing/2014/main" val="1394718692"/>
                  </a:ext>
                </a:extLst>
              </a:tr>
              <a:tr h="832209">
                <a:tc>
                  <a:txBody>
                    <a:bodyPr/>
                    <a:lstStyle/>
                    <a:p>
                      <a:pPr algn="ctr"/>
                      <a:r>
                        <a:rPr lang="en-US" sz="1600" b="1" dirty="0">
                          <a:latin typeface="Montserrat" pitchFamily="2" charset="0"/>
                        </a:rPr>
                        <a:t>4</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extLst>
                  <a:ext uri="{0D108BD9-81ED-4DB2-BD59-A6C34878D82A}">
                    <a16:rowId xmlns:a16="http://schemas.microsoft.com/office/drawing/2014/main" val="1114054351"/>
                  </a:ext>
                </a:extLst>
              </a:tr>
              <a:tr h="832209">
                <a:tc>
                  <a:txBody>
                    <a:bodyPr/>
                    <a:lstStyle/>
                    <a:p>
                      <a:pPr algn="ctr"/>
                      <a:r>
                        <a:rPr lang="en-US" sz="1600" b="1" dirty="0">
                          <a:latin typeface="Montserrat" pitchFamily="2" charset="0"/>
                        </a:rPr>
                        <a:t>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extLst>
                  <a:ext uri="{0D108BD9-81ED-4DB2-BD59-A6C34878D82A}">
                    <a16:rowId xmlns:a16="http://schemas.microsoft.com/office/drawing/2014/main" val="3773182585"/>
                  </a:ext>
                </a:extLst>
              </a:tr>
            </a:tbl>
          </a:graphicData>
        </a:graphic>
      </p:graphicFrame>
      <p:pic>
        <p:nvPicPr>
          <p:cNvPr id="5" name="Graphic 4" descr="Head with gears outline">
            <a:extLst>
              <a:ext uri="{FF2B5EF4-FFF2-40B4-BE49-F238E27FC236}">
                <a16:creationId xmlns:a16="http://schemas.microsoft.com/office/drawing/2014/main" id="{E78363FB-3689-CC05-5237-79FCC6993B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41901" y="1006227"/>
            <a:ext cx="534056" cy="534056"/>
          </a:xfrm>
          <a:prstGeom prst="rect">
            <a:avLst/>
          </a:prstGeom>
        </p:spPr>
      </p:pic>
      <p:pic>
        <p:nvPicPr>
          <p:cNvPr id="6" name="Graphic 5" descr="Lights On with solid fill">
            <a:extLst>
              <a:ext uri="{FF2B5EF4-FFF2-40B4-BE49-F238E27FC236}">
                <a16:creationId xmlns:a16="http://schemas.microsoft.com/office/drawing/2014/main" id="{E3B0A8A4-6189-D849-9874-094CC8F233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69616" y="1006227"/>
            <a:ext cx="534056" cy="534056"/>
          </a:xfrm>
          <a:prstGeom prst="rect">
            <a:avLst/>
          </a:prstGeom>
        </p:spPr>
      </p:pic>
      <p:pic>
        <p:nvPicPr>
          <p:cNvPr id="7" name="Graphic 6" descr="Tools outline">
            <a:extLst>
              <a:ext uri="{FF2B5EF4-FFF2-40B4-BE49-F238E27FC236}">
                <a16:creationId xmlns:a16="http://schemas.microsoft.com/office/drawing/2014/main" id="{3DD6FBB4-D939-99D4-3737-18F1CD0DAE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97332" y="1065071"/>
            <a:ext cx="416369" cy="416369"/>
          </a:xfrm>
          <a:prstGeom prst="rect">
            <a:avLst/>
          </a:prstGeom>
        </p:spPr>
      </p:pic>
      <p:sp>
        <p:nvSpPr>
          <p:cNvPr id="2" name="Rectangle 1">
            <a:extLst>
              <a:ext uri="{FF2B5EF4-FFF2-40B4-BE49-F238E27FC236}">
                <a16:creationId xmlns:a16="http://schemas.microsoft.com/office/drawing/2014/main" id="{ED0AEA80-6B3A-09AF-4AD6-BA7426BA4147}"/>
              </a:ext>
            </a:extLst>
          </p:cNvPr>
          <p:cNvSpPr/>
          <p:nvPr/>
        </p:nvSpPr>
        <p:spPr>
          <a:xfrm>
            <a:off x="7699319" y="65341"/>
            <a:ext cx="4492681" cy="707886"/>
          </a:xfrm>
          <a:prstGeom prst="rect">
            <a:avLst/>
          </a:prstGeom>
        </p:spPr>
        <p:txBody>
          <a:bodyPr wrap="square">
            <a:spAutoFit/>
          </a:bodyPr>
          <a:lstStyle/>
          <a:p>
            <a:r>
              <a:rPr lang="en-US" sz="1000" dirty="0">
                <a:solidFill>
                  <a:srgbClr val="000000"/>
                </a:solidFill>
                <a:latin typeface="Montserrat" pitchFamily="2" charset="77"/>
                <a:ea typeface="Calibri" panose="020F0502020204030204" pitchFamily="34" charset="0"/>
              </a:rPr>
              <a:t>Growing your XQ involves creating visibility into what makes you tick, specifically your experiences that influenced your mindsets and led you to develop specific abilities. The XQ snapshot guides you through looking at these things in a sequential way</a:t>
            </a:r>
            <a:r>
              <a:rPr lang="en-US" sz="1000" dirty="0">
                <a:latin typeface="Montserrat" pitchFamily="2" charset="77"/>
              </a:rPr>
              <a:t> </a:t>
            </a:r>
          </a:p>
        </p:txBody>
      </p:sp>
    </p:spTree>
    <p:extLst>
      <p:ext uri="{BB962C8B-B14F-4D97-AF65-F5344CB8AC3E}">
        <p14:creationId xmlns:p14="http://schemas.microsoft.com/office/powerpoint/2010/main" val="2460289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D41464-9251-4415-A92B-3DA0749966F2}"/>
              </a:ext>
            </a:extLst>
          </p:cNvPr>
          <p:cNvSpPr>
            <a:spLocks noGrp="1"/>
          </p:cNvSpPr>
          <p:nvPr>
            <p:ph type="body" sz="quarter" idx="10"/>
          </p:nvPr>
        </p:nvSpPr>
        <p:spPr>
          <a:xfrm>
            <a:off x="252837" y="171677"/>
            <a:ext cx="6227082" cy="552223"/>
          </a:xfrm>
        </p:spPr>
        <p:txBody>
          <a:bodyPr>
            <a:normAutofit lnSpcReduction="10000"/>
          </a:bodyPr>
          <a:lstStyle/>
          <a:p>
            <a:pPr lvl="0"/>
            <a:r>
              <a:rPr lang="en-US" dirty="0">
                <a:latin typeface="Montserrat SemiBold" pitchFamily="2" charset="77"/>
              </a:rPr>
              <a:t>XQ Snapshot Template</a:t>
            </a:r>
          </a:p>
        </p:txBody>
      </p:sp>
      <p:graphicFrame>
        <p:nvGraphicFramePr>
          <p:cNvPr id="3" name="Table 10">
            <a:extLst>
              <a:ext uri="{FF2B5EF4-FFF2-40B4-BE49-F238E27FC236}">
                <a16:creationId xmlns:a16="http://schemas.microsoft.com/office/drawing/2014/main" id="{E6B4064F-E799-AC43-B02A-FAD33134081E}"/>
              </a:ext>
            </a:extLst>
          </p:cNvPr>
          <p:cNvGraphicFramePr>
            <a:graphicFrameLocks noGrp="1"/>
          </p:cNvGraphicFramePr>
          <p:nvPr>
            <p:extLst>
              <p:ext uri="{D42A27DB-BD31-4B8C-83A1-F6EECF244321}">
                <p14:modId xmlns:p14="http://schemas.microsoft.com/office/powerpoint/2010/main" val="1623941076"/>
              </p:ext>
            </p:extLst>
          </p:nvPr>
        </p:nvGraphicFramePr>
        <p:xfrm>
          <a:off x="214313" y="846478"/>
          <a:ext cx="11763373" cy="5613317"/>
        </p:xfrm>
        <a:graphic>
          <a:graphicData uri="http://schemas.openxmlformats.org/drawingml/2006/table">
            <a:tbl>
              <a:tblPr firstRow="1" bandRow="1"/>
              <a:tblGrid>
                <a:gridCol w="685800">
                  <a:extLst>
                    <a:ext uri="{9D8B030D-6E8A-4147-A177-3AD203B41FA5}">
                      <a16:colId xmlns:a16="http://schemas.microsoft.com/office/drawing/2014/main" val="380561901"/>
                    </a:ext>
                  </a:extLst>
                </a:gridCol>
                <a:gridCol w="2333625">
                  <a:extLst>
                    <a:ext uri="{9D8B030D-6E8A-4147-A177-3AD203B41FA5}">
                      <a16:colId xmlns:a16="http://schemas.microsoft.com/office/drawing/2014/main" val="2430783564"/>
                    </a:ext>
                  </a:extLst>
                </a:gridCol>
                <a:gridCol w="2914650">
                  <a:extLst>
                    <a:ext uri="{9D8B030D-6E8A-4147-A177-3AD203B41FA5}">
                      <a16:colId xmlns:a16="http://schemas.microsoft.com/office/drawing/2014/main" val="3558996017"/>
                    </a:ext>
                  </a:extLst>
                </a:gridCol>
                <a:gridCol w="2943225">
                  <a:extLst>
                    <a:ext uri="{9D8B030D-6E8A-4147-A177-3AD203B41FA5}">
                      <a16:colId xmlns:a16="http://schemas.microsoft.com/office/drawing/2014/main" val="1126796281"/>
                    </a:ext>
                  </a:extLst>
                </a:gridCol>
                <a:gridCol w="2886073">
                  <a:extLst>
                    <a:ext uri="{9D8B030D-6E8A-4147-A177-3AD203B41FA5}">
                      <a16:colId xmlns:a16="http://schemas.microsoft.com/office/drawing/2014/main" val="857685861"/>
                    </a:ext>
                  </a:extLst>
                </a:gridCol>
              </a:tblGrid>
              <a:tr h="864611">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bg1"/>
                          </a:solidFill>
                          <a:latin typeface="Montserrat" pitchFamily="2" charset="0"/>
                        </a:rPr>
                        <a:t>Experiences </a:t>
                      </a:r>
                      <a:r>
                        <a:rPr lang="en-US" sz="2000" b="1" dirty="0">
                          <a:solidFill>
                            <a:schemeClr val="bg1"/>
                          </a:solidFill>
                          <a:latin typeface="Montserrat" pitchFamily="2" charset="0"/>
                          <a:sym typeface="Wingdings" pitchFamily="2" charset="2"/>
                        </a:rPr>
                        <a:t></a:t>
                      </a:r>
                      <a:endParaRPr lang="en-US" sz="2000" b="1" dirty="0">
                        <a:solidFill>
                          <a:schemeClr val="bg1"/>
                        </a:solidFill>
                        <a:latin typeface="Montserrat" pitchFamily="2"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8CD24F"/>
                    </a:solid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1" dirty="0">
                        <a:solidFill>
                          <a:schemeClr val="bg1"/>
                        </a:solidFill>
                        <a:latin typeface="Montserrat" pitchFamily="2" charset="0"/>
                      </a:endParaRPr>
                    </a:p>
                  </a:txBody>
                  <a:tcPr anchor="ctr">
                    <a:gradFill>
                      <a:gsLst>
                        <a:gs pos="0">
                          <a:srgbClr val="90CE4F"/>
                        </a:gs>
                        <a:gs pos="100000">
                          <a:srgbClr val="49701E"/>
                        </a:gs>
                      </a:gsLst>
                      <a:lin ang="6000000" scaled="0"/>
                    </a:gradFill>
                  </a:tcPr>
                </a:tc>
                <a:tc>
                  <a:txBody>
                    <a:bodyPr/>
                    <a:lstStyle/>
                    <a:p>
                      <a:pPr algn="ctr"/>
                      <a:r>
                        <a:rPr lang="en-US" sz="2000" b="1" dirty="0">
                          <a:solidFill>
                            <a:schemeClr val="bg1"/>
                          </a:solidFill>
                          <a:latin typeface="Montserrat" pitchFamily="2" charset="0"/>
                        </a:rPr>
                        <a:t>Mindsets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76B82E"/>
                    </a:solidFill>
                  </a:tcPr>
                </a:tc>
                <a:tc>
                  <a:txBody>
                    <a:bodyPr/>
                    <a:lstStyle/>
                    <a:p>
                      <a:pPr algn="ctr"/>
                      <a:r>
                        <a:rPr lang="en-US" sz="2000" b="1" dirty="0">
                          <a:solidFill>
                            <a:schemeClr val="bg1"/>
                          </a:solidFill>
                          <a:latin typeface="Montserrat" pitchFamily="2" charset="0"/>
                        </a:rPr>
                        <a:t>Abilities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67A02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bg1"/>
                          </a:solidFill>
                          <a:latin typeface="Montserrat" pitchFamily="2" charset="0"/>
                        </a:rPr>
                        <a:t>Know-How</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5D8B2C"/>
                    </a:solidFill>
                  </a:tcPr>
                </a:tc>
                <a:extLst>
                  <a:ext uri="{0D108BD9-81ED-4DB2-BD59-A6C34878D82A}">
                    <a16:rowId xmlns:a16="http://schemas.microsoft.com/office/drawing/2014/main" val="258429166"/>
                  </a:ext>
                </a:extLst>
              </a:tr>
              <a:tr h="662907">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dirty="0">
                          <a:solidFill>
                            <a:schemeClr val="tx1">
                              <a:lumMod val="75000"/>
                              <a:lumOff val="25000"/>
                            </a:schemeClr>
                          </a:solidFill>
                          <a:latin typeface="Montserrat" pitchFamily="2" charset="0"/>
                        </a:rPr>
                        <a:t>What experiences have had the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dirty="0">
                          <a:solidFill>
                            <a:schemeClr val="tx1">
                              <a:lumMod val="75000"/>
                              <a:lumOff val="25000"/>
                            </a:schemeClr>
                          </a:solidFill>
                          <a:latin typeface="Montserrat" pitchFamily="2" charset="0"/>
                        </a:rPr>
                        <a:t>greatest impact on you?</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DE4B3"/>
                    </a:solid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dirty="0">
                        <a:solidFill>
                          <a:schemeClr val="tx1">
                            <a:lumMod val="75000"/>
                            <a:lumOff val="25000"/>
                          </a:schemeClr>
                        </a:solidFill>
                        <a:latin typeface="Montserrat" pitchFamily="2" charset="0"/>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lumMod val="75000"/>
                              <a:lumOff val="25000"/>
                            </a:schemeClr>
                          </a:solidFill>
                          <a:latin typeface="Montserrat" pitchFamily="2" charset="0"/>
                        </a:rPr>
                        <a:t>What attitudes and beliefs do you hold that have led to your success?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DE4B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lumMod val="75000"/>
                              <a:lumOff val="25000"/>
                            </a:schemeClr>
                          </a:solidFill>
                          <a:latin typeface="Montserrat" pitchFamily="2" charset="0"/>
                        </a:rPr>
                        <a:t>What are your strongest personal competencies do you possess that help you to achieve your goals?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DE4B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lumMod val="75000"/>
                              <a:lumOff val="25000"/>
                            </a:schemeClr>
                          </a:solidFill>
                          <a:latin typeface="Montserrat" pitchFamily="2" charset="0"/>
                        </a:rPr>
                        <a:t>What knowledge or skills do you have that are most valuable for future success?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DE4B3"/>
                    </a:solidFill>
                  </a:tcPr>
                </a:tc>
                <a:extLst>
                  <a:ext uri="{0D108BD9-81ED-4DB2-BD59-A6C34878D82A}">
                    <a16:rowId xmlns:a16="http://schemas.microsoft.com/office/drawing/2014/main" val="1851079372"/>
                  </a:ext>
                </a:extLst>
              </a:tr>
              <a:tr h="1361933">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600" b="1" dirty="0">
                          <a:solidFill>
                            <a:schemeClr val="tx1"/>
                          </a:solidFill>
                          <a:latin typeface="Montserrat" pitchFamily="2" charset="0"/>
                        </a:rPr>
                        <a:t>1</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2398687"/>
                  </a:ext>
                </a:extLst>
              </a:tr>
              <a:tr h="1361933">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600" b="1" dirty="0">
                          <a:solidFill>
                            <a:schemeClr val="tx1"/>
                          </a:solidFill>
                          <a:latin typeface="Montserrat" pitchFamily="2" charset="0"/>
                        </a:rPr>
                        <a:t>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12293265"/>
                  </a:ext>
                </a:extLst>
              </a:tr>
              <a:tr h="1361933">
                <a:tc>
                  <a:txBody>
                    <a:bodyPr/>
                    <a:lstStyle/>
                    <a:p>
                      <a:pPr algn="ctr"/>
                      <a:r>
                        <a:rPr lang="en-US" sz="1600" b="1" dirty="0">
                          <a:latin typeface="Montserrat" pitchFamily="2" charset="0"/>
                        </a:rPr>
                        <a:t>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94718692"/>
                  </a:ext>
                </a:extLst>
              </a:tr>
            </a:tbl>
          </a:graphicData>
        </a:graphic>
      </p:graphicFrame>
      <p:pic>
        <p:nvPicPr>
          <p:cNvPr id="5" name="Graphic 4" descr="Head with gears outline">
            <a:extLst>
              <a:ext uri="{FF2B5EF4-FFF2-40B4-BE49-F238E27FC236}">
                <a16:creationId xmlns:a16="http://schemas.microsoft.com/office/drawing/2014/main" id="{E78363FB-3689-CC05-5237-79FCC6993B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41901" y="1006227"/>
            <a:ext cx="534056" cy="534056"/>
          </a:xfrm>
          <a:prstGeom prst="rect">
            <a:avLst/>
          </a:prstGeom>
        </p:spPr>
      </p:pic>
      <p:pic>
        <p:nvPicPr>
          <p:cNvPr id="6" name="Graphic 5" descr="Lights On with solid fill">
            <a:extLst>
              <a:ext uri="{FF2B5EF4-FFF2-40B4-BE49-F238E27FC236}">
                <a16:creationId xmlns:a16="http://schemas.microsoft.com/office/drawing/2014/main" id="{E3B0A8A4-6189-D849-9874-094CC8F233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69616" y="1006227"/>
            <a:ext cx="534056" cy="534056"/>
          </a:xfrm>
          <a:prstGeom prst="rect">
            <a:avLst/>
          </a:prstGeom>
        </p:spPr>
      </p:pic>
      <p:pic>
        <p:nvPicPr>
          <p:cNvPr id="7" name="Graphic 6" descr="Tools outline">
            <a:extLst>
              <a:ext uri="{FF2B5EF4-FFF2-40B4-BE49-F238E27FC236}">
                <a16:creationId xmlns:a16="http://schemas.microsoft.com/office/drawing/2014/main" id="{3DD6FBB4-D939-99D4-3737-18F1CD0DAE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97332" y="1065071"/>
            <a:ext cx="416369" cy="416369"/>
          </a:xfrm>
          <a:prstGeom prst="rect">
            <a:avLst/>
          </a:prstGeom>
        </p:spPr>
      </p:pic>
      <p:sp>
        <p:nvSpPr>
          <p:cNvPr id="2" name="Rectangle 1">
            <a:extLst>
              <a:ext uri="{FF2B5EF4-FFF2-40B4-BE49-F238E27FC236}">
                <a16:creationId xmlns:a16="http://schemas.microsoft.com/office/drawing/2014/main" id="{ED0AEA80-6B3A-09AF-4AD6-BA7426BA4147}"/>
              </a:ext>
            </a:extLst>
          </p:cNvPr>
          <p:cNvSpPr/>
          <p:nvPr/>
        </p:nvSpPr>
        <p:spPr>
          <a:xfrm>
            <a:off x="7699319" y="65341"/>
            <a:ext cx="4492681" cy="707886"/>
          </a:xfrm>
          <a:prstGeom prst="rect">
            <a:avLst/>
          </a:prstGeom>
        </p:spPr>
        <p:txBody>
          <a:bodyPr wrap="square">
            <a:spAutoFit/>
          </a:bodyPr>
          <a:lstStyle/>
          <a:p>
            <a:r>
              <a:rPr lang="en-US" sz="1000" dirty="0">
                <a:solidFill>
                  <a:srgbClr val="000000"/>
                </a:solidFill>
                <a:latin typeface="Montserrat" pitchFamily="2" charset="77"/>
                <a:ea typeface="Calibri" panose="020F0502020204030204" pitchFamily="34" charset="0"/>
              </a:rPr>
              <a:t>Growing your XQ involves creating visibility into what makes you tick, specifically your experiences that influenced your mindsets and led you to develop specific abilities. The XQ snapshot guides you through looking at these things in a sequential way.</a:t>
            </a:r>
            <a:endParaRPr lang="en-US" sz="1000" dirty="0">
              <a:latin typeface="Montserrat" pitchFamily="2" charset="77"/>
            </a:endParaRPr>
          </a:p>
        </p:txBody>
      </p:sp>
    </p:spTree>
    <p:extLst>
      <p:ext uri="{BB962C8B-B14F-4D97-AF65-F5344CB8AC3E}">
        <p14:creationId xmlns:p14="http://schemas.microsoft.com/office/powerpoint/2010/main" val="931484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3EC650-B062-9F28-34BE-C5F4693A92E5}"/>
              </a:ext>
            </a:extLst>
          </p:cNvPr>
          <p:cNvSpPr txBox="1"/>
          <p:nvPr/>
        </p:nvSpPr>
        <p:spPr>
          <a:xfrm>
            <a:off x="1491962" y="2202205"/>
            <a:ext cx="6305018" cy="584775"/>
          </a:xfrm>
          <a:prstGeom prst="rect">
            <a:avLst/>
          </a:prstGeom>
          <a:noFill/>
        </p:spPr>
        <p:txBody>
          <a:bodyPr wrap="square" rtlCol="0">
            <a:spAutoFit/>
          </a:bodyPr>
          <a:lstStyle/>
          <a:p>
            <a:r>
              <a:rPr lang="en-US" sz="3200" b="1" dirty="0">
                <a:solidFill>
                  <a:schemeClr val="bg1"/>
                </a:solidFill>
                <a:latin typeface="Montserrat" pitchFamily="2" charset="77"/>
              </a:rPr>
              <a:t>Pre-Work</a:t>
            </a:r>
          </a:p>
        </p:txBody>
      </p:sp>
    </p:spTree>
    <p:extLst>
      <p:ext uri="{BB962C8B-B14F-4D97-AF65-F5344CB8AC3E}">
        <p14:creationId xmlns:p14="http://schemas.microsoft.com/office/powerpoint/2010/main" val="3944343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D41464-9251-4415-A92B-3DA0749966F2}"/>
              </a:ext>
            </a:extLst>
          </p:cNvPr>
          <p:cNvSpPr>
            <a:spLocks noGrp="1"/>
          </p:cNvSpPr>
          <p:nvPr>
            <p:ph type="body" sz="quarter" idx="10"/>
          </p:nvPr>
        </p:nvSpPr>
        <p:spPr>
          <a:xfrm>
            <a:off x="252836" y="171677"/>
            <a:ext cx="10336506" cy="552223"/>
          </a:xfrm>
        </p:spPr>
        <p:txBody>
          <a:bodyPr>
            <a:normAutofit lnSpcReduction="10000"/>
          </a:bodyPr>
          <a:lstStyle/>
          <a:p>
            <a:pPr lvl="0"/>
            <a:r>
              <a:rPr lang="en-US" dirty="0">
                <a:latin typeface="Montserrat SemiBold" pitchFamily="2" charset="77"/>
              </a:rPr>
              <a:t>What is Experiential Intelligence (XQ)?</a:t>
            </a:r>
          </a:p>
        </p:txBody>
      </p:sp>
      <p:sp>
        <p:nvSpPr>
          <p:cNvPr id="28" name="Rectangle 27">
            <a:extLst>
              <a:ext uri="{FF2B5EF4-FFF2-40B4-BE49-F238E27FC236}">
                <a16:creationId xmlns:a16="http://schemas.microsoft.com/office/drawing/2014/main" id="{B2CBCC75-D058-91D5-BBFD-6DD44BB39E7D}"/>
              </a:ext>
            </a:extLst>
          </p:cNvPr>
          <p:cNvSpPr/>
          <p:nvPr/>
        </p:nvSpPr>
        <p:spPr>
          <a:xfrm>
            <a:off x="4221087" y="1584354"/>
            <a:ext cx="7314838" cy="1569660"/>
          </a:xfrm>
          <a:prstGeom prst="rect">
            <a:avLst/>
          </a:prstGeom>
        </p:spPr>
        <p:txBody>
          <a:bodyPr wrap="square">
            <a:spAutoFit/>
          </a:bodyPr>
          <a:lstStyle/>
          <a:p>
            <a:r>
              <a:rPr lang="en-US" sz="2400" i="1" dirty="0">
                <a:solidFill>
                  <a:srgbClr val="000000"/>
                </a:solidFill>
                <a:latin typeface="Montserrat" pitchFamily="2" charset="77"/>
                <a:ea typeface="Calibri" panose="020F0502020204030204" pitchFamily="34" charset="0"/>
              </a:rPr>
              <a:t>Experiential Intelligence, or XQ for short, is the combination of mindsets, abilities, and know-how gained from your unique life experience that empowers you to achieve your goals.</a:t>
            </a:r>
            <a:r>
              <a:rPr lang="en-US" sz="2400" dirty="0">
                <a:latin typeface="Montserrat" pitchFamily="2" charset="77"/>
              </a:rPr>
              <a:t> </a:t>
            </a:r>
          </a:p>
        </p:txBody>
      </p:sp>
      <p:pic>
        <p:nvPicPr>
          <p:cNvPr id="17" name="Picture 16">
            <a:extLst>
              <a:ext uri="{FF2B5EF4-FFF2-40B4-BE49-F238E27FC236}">
                <a16:creationId xmlns:a16="http://schemas.microsoft.com/office/drawing/2014/main" id="{8E0C8587-8CDE-1652-D6F0-540BD4817F54}"/>
              </a:ext>
            </a:extLst>
          </p:cNvPr>
          <p:cNvPicPr>
            <a:picLocks noChangeAspect="1"/>
          </p:cNvPicPr>
          <p:nvPr/>
        </p:nvPicPr>
        <p:blipFill>
          <a:blip r:embed="rId2"/>
          <a:stretch>
            <a:fillRect/>
          </a:stretch>
        </p:blipFill>
        <p:spPr>
          <a:xfrm>
            <a:off x="678788" y="1002111"/>
            <a:ext cx="3064254" cy="2734147"/>
          </a:xfrm>
          <a:prstGeom prst="rect">
            <a:avLst/>
          </a:prstGeom>
        </p:spPr>
      </p:pic>
      <p:sp>
        <p:nvSpPr>
          <p:cNvPr id="19" name="Rectangle 18">
            <a:extLst>
              <a:ext uri="{FF2B5EF4-FFF2-40B4-BE49-F238E27FC236}">
                <a16:creationId xmlns:a16="http://schemas.microsoft.com/office/drawing/2014/main" id="{30DECEAD-7930-CF45-D492-7673F258E0DE}"/>
              </a:ext>
            </a:extLst>
          </p:cNvPr>
          <p:cNvSpPr/>
          <p:nvPr/>
        </p:nvSpPr>
        <p:spPr>
          <a:xfrm>
            <a:off x="942029" y="3811882"/>
            <a:ext cx="10748526" cy="369332"/>
          </a:xfrm>
          <a:prstGeom prst="rect">
            <a:avLst/>
          </a:prstGeom>
        </p:spPr>
        <p:txBody>
          <a:bodyPr wrap="square">
            <a:spAutoFit/>
          </a:bodyPr>
          <a:lstStyle/>
          <a:p>
            <a:pPr marL="342900" indent="-342900">
              <a:buFont typeface="Arial" panose="020B0604020202020204" pitchFamily="34" charset="0"/>
              <a:buChar char="•"/>
            </a:pPr>
            <a:r>
              <a:rPr lang="en-US" dirty="0">
                <a:solidFill>
                  <a:srgbClr val="000000"/>
                </a:solidFill>
                <a:latin typeface="Montserrat" pitchFamily="2" charset="77"/>
                <a:ea typeface="Calibri" panose="020F0502020204030204" pitchFamily="34" charset="0"/>
              </a:rPr>
              <a:t>Use the template on the following page</a:t>
            </a:r>
            <a:endParaRPr lang="en-US" dirty="0">
              <a:latin typeface="Montserrat" pitchFamily="2" charset="77"/>
            </a:endParaRPr>
          </a:p>
        </p:txBody>
      </p:sp>
    </p:spTree>
    <p:extLst>
      <p:ext uri="{BB962C8B-B14F-4D97-AF65-F5344CB8AC3E}">
        <p14:creationId xmlns:p14="http://schemas.microsoft.com/office/powerpoint/2010/main" val="2477143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D41464-9251-4415-A92B-3DA0749966F2}"/>
              </a:ext>
            </a:extLst>
          </p:cNvPr>
          <p:cNvSpPr>
            <a:spLocks noGrp="1"/>
          </p:cNvSpPr>
          <p:nvPr>
            <p:ph type="body" sz="quarter" idx="10"/>
          </p:nvPr>
        </p:nvSpPr>
        <p:spPr>
          <a:xfrm>
            <a:off x="252837" y="171677"/>
            <a:ext cx="6227082" cy="552223"/>
          </a:xfrm>
        </p:spPr>
        <p:txBody>
          <a:bodyPr>
            <a:normAutofit lnSpcReduction="10000"/>
          </a:bodyPr>
          <a:lstStyle/>
          <a:p>
            <a:pPr lvl="0"/>
            <a:r>
              <a:rPr lang="en-US" dirty="0">
                <a:latin typeface="Montserrat SemiBold" pitchFamily="2" charset="77"/>
              </a:rPr>
              <a:t>XQ Snapshot Template</a:t>
            </a:r>
          </a:p>
        </p:txBody>
      </p:sp>
      <p:graphicFrame>
        <p:nvGraphicFramePr>
          <p:cNvPr id="3" name="Table 10">
            <a:extLst>
              <a:ext uri="{FF2B5EF4-FFF2-40B4-BE49-F238E27FC236}">
                <a16:creationId xmlns:a16="http://schemas.microsoft.com/office/drawing/2014/main" id="{E6B4064F-E799-AC43-B02A-FAD33134081E}"/>
              </a:ext>
            </a:extLst>
          </p:cNvPr>
          <p:cNvGraphicFramePr>
            <a:graphicFrameLocks noGrp="1"/>
          </p:cNvGraphicFramePr>
          <p:nvPr/>
        </p:nvGraphicFramePr>
        <p:xfrm>
          <a:off x="214313" y="846478"/>
          <a:ext cx="11763373" cy="5613317"/>
        </p:xfrm>
        <a:graphic>
          <a:graphicData uri="http://schemas.openxmlformats.org/drawingml/2006/table">
            <a:tbl>
              <a:tblPr firstRow="1" bandRow="1"/>
              <a:tblGrid>
                <a:gridCol w="685800">
                  <a:extLst>
                    <a:ext uri="{9D8B030D-6E8A-4147-A177-3AD203B41FA5}">
                      <a16:colId xmlns:a16="http://schemas.microsoft.com/office/drawing/2014/main" val="380561901"/>
                    </a:ext>
                  </a:extLst>
                </a:gridCol>
                <a:gridCol w="2333625">
                  <a:extLst>
                    <a:ext uri="{9D8B030D-6E8A-4147-A177-3AD203B41FA5}">
                      <a16:colId xmlns:a16="http://schemas.microsoft.com/office/drawing/2014/main" val="2430783564"/>
                    </a:ext>
                  </a:extLst>
                </a:gridCol>
                <a:gridCol w="2914650">
                  <a:extLst>
                    <a:ext uri="{9D8B030D-6E8A-4147-A177-3AD203B41FA5}">
                      <a16:colId xmlns:a16="http://schemas.microsoft.com/office/drawing/2014/main" val="3558996017"/>
                    </a:ext>
                  </a:extLst>
                </a:gridCol>
                <a:gridCol w="2943225">
                  <a:extLst>
                    <a:ext uri="{9D8B030D-6E8A-4147-A177-3AD203B41FA5}">
                      <a16:colId xmlns:a16="http://schemas.microsoft.com/office/drawing/2014/main" val="1126796281"/>
                    </a:ext>
                  </a:extLst>
                </a:gridCol>
                <a:gridCol w="2886073">
                  <a:extLst>
                    <a:ext uri="{9D8B030D-6E8A-4147-A177-3AD203B41FA5}">
                      <a16:colId xmlns:a16="http://schemas.microsoft.com/office/drawing/2014/main" val="857685861"/>
                    </a:ext>
                  </a:extLst>
                </a:gridCol>
              </a:tblGrid>
              <a:tr h="864611">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bg1"/>
                          </a:solidFill>
                          <a:latin typeface="Montserrat" pitchFamily="2" charset="0"/>
                        </a:rPr>
                        <a:t>Experiences </a:t>
                      </a:r>
                      <a:r>
                        <a:rPr lang="en-US" sz="2000" b="1" dirty="0">
                          <a:solidFill>
                            <a:schemeClr val="bg1"/>
                          </a:solidFill>
                          <a:latin typeface="Montserrat" pitchFamily="2" charset="0"/>
                          <a:sym typeface="Wingdings" pitchFamily="2" charset="2"/>
                        </a:rPr>
                        <a:t></a:t>
                      </a:r>
                      <a:endParaRPr lang="en-US" sz="2000" b="1" dirty="0">
                        <a:solidFill>
                          <a:schemeClr val="bg1"/>
                        </a:solidFill>
                        <a:latin typeface="Montserrat" pitchFamily="2"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8CD24F"/>
                    </a:solid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1" dirty="0">
                        <a:solidFill>
                          <a:schemeClr val="bg1"/>
                        </a:solidFill>
                        <a:latin typeface="Montserrat" pitchFamily="2" charset="0"/>
                      </a:endParaRPr>
                    </a:p>
                  </a:txBody>
                  <a:tcPr anchor="ctr">
                    <a:gradFill>
                      <a:gsLst>
                        <a:gs pos="0">
                          <a:srgbClr val="90CE4F"/>
                        </a:gs>
                        <a:gs pos="100000">
                          <a:srgbClr val="49701E"/>
                        </a:gs>
                      </a:gsLst>
                      <a:lin ang="6000000" scaled="0"/>
                    </a:gradFill>
                  </a:tcPr>
                </a:tc>
                <a:tc>
                  <a:txBody>
                    <a:bodyPr/>
                    <a:lstStyle/>
                    <a:p>
                      <a:pPr algn="ctr"/>
                      <a:r>
                        <a:rPr lang="en-US" sz="2000" b="1" dirty="0">
                          <a:solidFill>
                            <a:schemeClr val="bg1"/>
                          </a:solidFill>
                          <a:latin typeface="Montserrat" pitchFamily="2" charset="0"/>
                        </a:rPr>
                        <a:t>Mindsets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76B82E"/>
                    </a:solidFill>
                  </a:tcPr>
                </a:tc>
                <a:tc>
                  <a:txBody>
                    <a:bodyPr/>
                    <a:lstStyle/>
                    <a:p>
                      <a:pPr algn="ctr"/>
                      <a:r>
                        <a:rPr lang="en-US" sz="2000" b="1" dirty="0">
                          <a:solidFill>
                            <a:schemeClr val="bg1"/>
                          </a:solidFill>
                          <a:latin typeface="Montserrat" pitchFamily="2" charset="0"/>
                        </a:rPr>
                        <a:t>Abilities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67A02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bg1"/>
                          </a:solidFill>
                          <a:latin typeface="Montserrat" pitchFamily="2" charset="0"/>
                        </a:rPr>
                        <a:t>Know-How</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5D8B2C"/>
                    </a:solidFill>
                  </a:tcPr>
                </a:tc>
                <a:extLst>
                  <a:ext uri="{0D108BD9-81ED-4DB2-BD59-A6C34878D82A}">
                    <a16:rowId xmlns:a16="http://schemas.microsoft.com/office/drawing/2014/main" val="258429166"/>
                  </a:ext>
                </a:extLst>
              </a:tr>
              <a:tr h="662907">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dirty="0">
                          <a:solidFill>
                            <a:schemeClr val="tx1">
                              <a:lumMod val="75000"/>
                              <a:lumOff val="25000"/>
                            </a:schemeClr>
                          </a:solidFill>
                          <a:latin typeface="Montserrat" pitchFamily="2" charset="0"/>
                        </a:rPr>
                        <a:t>What experiences have had the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dirty="0">
                          <a:solidFill>
                            <a:schemeClr val="tx1">
                              <a:lumMod val="75000"/>
                              <a:lumOff val="25000"/>
                            </a:schemeClr>
                          </a:solidFill>
                          <a:latin typeface="Montserrat" pitchFamily="2" charset="0"/>
                        </a:rPr>
                        <a:t>greatest impact on you?</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DE4B3"/>
                    </a:solid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dirty="0">
                        <a:solidFill>
                          <a:schemeClr val="tx1">
                            <a:lumMod val="75000"/>
                            <a:lumOff val="25000"/>
                          </a:schemeClr>
                        </a:solidFill>
                        <a:latin typeface="Montserrat" pitchFamily="2" charset="0"/>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lumMod val="75000"/>
                              <a:lumOff val="25000"/>
                            </a:schemeClr>
                          </a:solidFill>
                          <a:latin typeface="Montserrat" pitchFamily="2" charset="0"/>
                        </a:rPr>
                        <a:t>What attitudes and beliefs do you hold that have led to your success?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DE4B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lumMod val="75000"/>
                              <a:lumOff val="25000"/>
                            </a:schemeClr>
                          </a:solidFill>
                          <a:latin typeface="Montserrat" pitchFamily="2" charset="0"/>
                        </a:rPr>
                        <a:t>What are your strongest personal competencies do you possess that help you to achieve your goals?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DE4B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lumMod val="75000"/>
                              <a:lumOff val="25000"/>
                            </a:schemeClr>
                          </a:solidFill>
                          <a:latin typeface="Montserrat" pitchFamily="2" charset="0"/>
                        </a:rPr>
                        <a:t>What knowledge or skills do you have that are most valuable for future success?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DE4B3"/>
                    </a:solidFill>
                  </a:tcPr>
                </a:tc>
                <a:extLst>
                  <a:ext uri="{0D108BD9-81ED-4DB2-BD59-A6C34878D82A}">
                    <a16:rowId xmlns:a16="http://schemas.microsoft.com/office/drawing/2014/main" val="1851079372"/>
                  </a:ext>
                </a:extLst>
              </a:tr>
              <a:tr h="1361933">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600" b="1" dirty="0">
                          <a:solidFill>
                            <a:schemeClr val="tx1"/>
                          </a:solidFill>
                          <a:latin typeface="Montserrat" pitchFamily="2" charset="0"/>
                        </a:rPr>
                        <a:t>1</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2398687"/>
                  </a:ext>
                </a:extLst>
              </a:tr>
              <a:tr h="1361933">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600" b="1" dirty="0">
                          <a:solidFill>
                            <a:schemeClr val="tx1"/>
                          </a:solidFill>
                          <a:latin typeface="Montserrat" pitchFamily="2" charset="0"/>
                        </a:rPr>
                        <a:t>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12293265"/>
                  </a:ext>
                </a:extLst>
              </a:tr>
              <a:tr h="1361933">
                <a:tc>
                  <a:txBody>
                    <a:bodyPr/>
                    <a:lstStyle/>
                    <a:p>
                      <a:pPr algn="ctr"/>
                      <a:r>
                        <a:rPr lang="en-US" sz="1600" b="1" dirty="0">
                          <a:latin typeface="Montserrat" pitchFamily="2" charset="0"/>
                        </a:rPr>
                        <a:t>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94718692"/>
                  </a:ext>
                </a:extLst>
              </a:tr>
            </a:tbl>
          </a:graphicData>
        </a:graphic>
      </p:graphicFrame>
      <p:pic>
        <p:nvPicPr>
          <p:cNvPr id="5" name="Graphic 4" descr="Head with gears outline">
            <a:extLst>
              <a:ext uri="{FF2B5EF4-FFF2-40B4-BE49-F238E27FC236}">
                <a16:creationId xmlns:a16="http://schemas.microsoft.com/office/drawing/2014/main" id="{E78363FB-3689-CC05-5237-79FCC6993B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41901" y="1006227"/>
            <a:ext cx="534056" cy="534056"/>
          </a:xfrm>
          <a:prstGeom prst="rect">
            <a:avLst/>
          </a:prstGeom>
        </p:spPr>
      </p:pic>
      <p:pic>
        <p:nvPicPr>
          <p:cNvPr id="6" name="Graphic 5" descr="Lights On with solid fill">
            <a:extLst>
              <a:ext uri="{FF2B5EF4-FFF2-40B4-BE49-F238E27FC236}">
                <a16:creationId xmlns:a16="http://schemas.microsoft.com/office/drawing/2014/main" id="{E3B0A8A4-6189-D849-9874-094CC8F233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69616" y="1006227"/>
            <a:ext cx="534056" cy="534056"/>
          </a:xfrm>
          <a:prstGeom prst="rect">
            <a:avLst/>
          </a:prstGeom>
        </p:spPr>
      </p:pic>
      <p:pic>
        <p:nvPicPr>
          <p:cNvPr id="7" name="Graphic 6" descr="Tools outline">
            <a:extLst>
              <a:ext uri="{FF2B5EF4-FFF2-40B4-BE49-F238E27FC236}">
                <a16:creationId xmlns:a16="http://schemas.microsoft.com/office/drawing/2014/main" id="{3DD6FBB4-D939-99D4-3737-18F1CD0DAE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97332" y="1065071"/>
            <a:ext cx="416369" cy="416369"/>
          </a:xfrm>
          <a:prstGeom prst="rect">
            <a:avLst/>
          </a:prstGeom>
        </p:spPr>
      </p:pic>
      <p:sp>
        <p:nvSpPr>
          <p:cNvPr id="2" name="Rectangle 1">
            <a:extLst>
              <a:ext uri="{FF2B5EF4-FFF2-40B4-BE49-F238E27FC236}">
                <a16:creationId xmlns:a16="http://schemas.microsoft.com/office/drawing/2014/main" id="{ED0AEA80-6B3A-09AF-4AD6-BA7426BA4147}"/>
              </a:ext>
            </a:extLst>
          </p:cNvPr>
          <p:cNvSpPr/>
          <p:nvPr/>
        </p:nvSpPr>
        <p:spPr>
          <a:xfrm>
            <a:off x="7699319" y="65341"/>
            <a:ext cx="4492681" cy="707886"/>
          </a:xfrm>
          <a:prstGeom prst="rect">
            <a:avLst/>
          </a:prstGeom>
        </p:spPr>
        <p:txBody>
          <a:bodyPr wrap="square">
            <a:spAutoFit/>
          </a:bodyPr>
          <a:lstStyle/>
          <a:p>
            <a:r>
              <a:rPr lang="en-US" sz="1000" dirty="0">
                <a:solidFill>
                  <a:srgbClr val="000000"/>
                </a:solidFill>
                <a:latin typeface="Montserrat" pitchFamily="2" charset="77"/>
                <a:ea typeface="Calibri" panose="020F0502020204030204" pitchFamily="34" charset="0"/>
              </a:rPr>
              <a:t>Growing your XQ involves creating visibility into what makes you tick, specifically your experiences that influenced your mindsets and led you to develop specific abilities. The XQ snapshot guides you through looking at these things in a sequential way.</a:t>
            </a:r>
            <a:endParaRPr lang="en-US" sz="1000" dirty="0">
              <a:latin typeface="Montserrat" pitchFamily="2" charset="77"/>
            </a:endParaRPr>
          </a:p>
        </p:txBody>
      </p:sp>
    </p:spTree>
    <p:extLst>
      <p:ext uri="{BB962C8B-B14F-4D97-AF65-F5344CB8AC3E}">
        <p14:creationId xmlns:p14="http://schemas.microsoft.com/office/powerpoint/2010/main" val="1926489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D41464-9251-4415-A92B-3DA0749966F2}"/>
              </a:ext>
            </a:extLst>
          </p:cNvPr>
          <p:cNvSpPr>
            <a:spLocks noGrp="1"/>
          </p:cNvSpPr>
          <p:nvPr>
            <p:ph type="body" sz="quarter" idx="10"/>
          </p:nvPr>
        </p:nvSpPr>
        <p:spPr>
          <a:xfrm>
            <a:off x="252836" y="171677"/>
            <a:ext cx="11433397" cy="552223"/>
          </a:xfrm>
        </p:spPr>
        <p:txBody>
          <a:bodyPr>
            <a:normAutofit lnSpcReduction="10000"/>
          </a:bodyPr>
          <a:lstStyle/>
          <a:p>
            <a:pPr lvl="0"/>
            <a:r>
              <a:rPr lang="en-US" dirty="0">
                <a:latin typeface="Montserrat SemiBold" pitchFamily="2" charset="77"/>
              </a:rPr>
              <a:t>XQ T</a:t>
            </a:r>
            <a:r>
              <a:rPr lang="en-US" dirty="0"/>
              <a:t>oolkit</a:t>
            </a:r>
            <a:endParaRPr lang="en-US" dirty="0">
              <a:latin typeface="Montserrat SemiBold" pitchFamily="2" charset="77"/>
            </a:endParaRPr>
          </a:p>
        </p:txBody>
      </p:sp>
      <p:pic>
        <p:nvPicPr>
          <p:cNvPr id="14" name="Picture 13" descr="A person sitting on a stool&#10;&#10;Description automatically generated with medium confidence">
            <a:extLst>
              <a:ext uri="{FF2B5EF4-FFF2-40B4-BE49-F238E27FC236}">
                <a16:creationId xmlns:a16="http://schemas.microsoft.com/office/drawing/2014/main" id="{2C1DA902-3149-C937-72BB-88677AC136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670" y="292949"/>
            <a:ext cx="2632369" cy="5722540"/>
          </a:xfrm>
          <a:prstGeom prst="rect">
            <a:avLst/>
          </a:prstGeom>
        </p:spPr>
      </p:pic>
      <p:sp>
        <p:nvSpPr>
          <p:cNvPr id="20" name="Rectangle 19">
            <a:extLst>
              <a:ext uri="{FF2B5EF4-FFF2-40B4-BE49-F238E27FC236}">
                <a16:creationId xmlns:a16="http://schemas.microsoft.com/office/drawing/2014/main" id="{E90E72B8-FC03-B429-E228-B7DEC115E6C0}"/>
              </a:ext>
            </a:extLst>
          </p:cNvPr>
          <p:cNvSpPr/>
          <p:nvPr/>
        </p:nvSpPr>
        <p:spPr>
          <a:xfrm>
            <a:off x="3909987" y="4308123"/>
            <a:ext cx="4029764" cy="954107"/>
          </a:xfrm>
          <a:prstGeom prst="rect">
            <a:avLst/>
          </a:prstGeom>
        </p:spPr>
        <p:txBody>
          <a:bodyPr wrap="square">
            <a:spAutoFit/>
          </a:bodyPr>
          <a:lstStyle/>
          <a:p>
            <a:r>
              <a:rPr lang="en-US" sz="2800" b="1" dirty="0">
                <a:solidFill>
                  <a:srgbClr val="8AD559"/>
                </a:solidFill>
                <a:latin typeface="Montserrat" pitchFamily="2" charset="77"/>
                <a:ea typeface="Calibri" panose="020F0502020204030204" pitchFamily="34" charset="0"/>
              </a:rPr>
              <a:t>Buy the book,</a:t>
            </a:r>
          </a:p>
          <a:p>
            <a:r>
              <a:rPr lang="en-US" sz="2800" b="1" dirty="0">
                <a:solidFill>
                  <a:srgbClr val="8AD559"/>
                </a:solidFill>
                <a:latin typeface="Montserrat" pitchFamily="2" charset="77"/>
                <a:ea typeface="Calibri" panose="020F0502020204030204" pitchFamily="34" charset="0"/>
              </a:rPr>
              <a:t>get the free Toolkit!</a:t>
            </a:r>
            <a:endParaRPr lang="en-US" sz="2800" b="1" dirty="0">
              <a:solidFill>
                <a:srgbClr val="8AD559"/>
              </a:solidFill>
              <a:latin typeface="Montserrat" pitchFamily="2" charset="77"/>
            </a:endParaRPr>
          </a:p>
        </p:txBody>
      </p:sp>
      <p:pic>
        <p:nvPicPr>
          <p:cNvPr id="16" name="Picture 15" descr="Diagram&#10;&#10;Description automatically generated">
            <a:extLst>
              <a:ext uri="{FF2B5EF4-FFF2-40B4-BE49-F238E27FC236}">
                <a16:creationId xmlns:a16="http://schemas.microsoft.com/office/drawing/2014/main" id="{9385B370-1201-8F42-D318-44B4E612E5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099" y="1193506"/>
            <a:ext cx="3115662" cy="4651857"/>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C26CF33-7613-F7AD-E75F-95C8F5285E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0866" y="1324723"/>
            <a:ext cx="3076904" cy="2983400"/>
          </a:xfrm>
          <a:prstGeom prst="rect">
            <a:avLst/>
          </a:prstGeom>
        </p:spPr>
      </p:pic>
      <p:sp>
        <p:nvSpPr>
          <p:cNvPr id="17" name="Rectangle 16">
            <a:extLst>
              <a:ext uri="{FF2B5EF4-FFF2-40B4-BE49-F238E27FC236}">
                <a16:creationId xmlns:a16="http://schemas.microsoft.com/office/drawing/2014/main" id="{87BC9C74-A4BA-E42A-3BA4-9C8838B6B1A5}"/>
              </a:ext>
            </a:extLst>
          </p:cNvPr>
          <p:cNvSpPr/>
          <p:nvPr/>
        </p:nvSpPr>
        <p:spPr>
          <a:xfrm>
            <a:off x="3909987" y="5262230"/>
            <a:ext cx="4298421" cy="307777"/>
          </a:xfrm>
          <a:prstGeom prst="rect">
            <a:avLst/>
          </a:prstGeom>
        </p:spPr>
        <p:txBody>
          <a:bodyPr wrap="none">
            <a:spAutoFit/>
          </a:bodyPr>
          <a:lstStyle/>
          <a:p>
            <a:r>
              <a:rPr lang="en-US" sz="1400" dirty="0">
                <a:hlinkClick r:id="rId5"/>
              </a:rPr>
              <a:t>https://www.sorenkaplan.com/experientialintelligence/</a:t>
            </a:r>
            <a:r>
              <a:rPr lang="en-US" sz="1400" dirty="0"/>
              <a:t> </a:t>
            </a:r>
          </a:p>
        </p:txBody>
      </p:sp>
      <p:sp>
        <p:nvSpPr>
          <p:cNvPr id="24" name="Rectangle 23">
            <a:extLst>
              <a:ext uri="{FF2B5EF4-FFF2-40B4-BE49-F238E27FC236}">
                <a16:creationId xmlns:a16="http://schemas.microsoft.com/office/drawing/2014/main" id="{66033D94-23C8-A085-C76A-7914CFC33354}"/>
              </a:ext>
            </a:extLst>
          </p:cNvPr>
          <p:cNvSpPr/>
          <p:nvPr/>
        </p:nvSpPr>
        <p:spPr>
          <a:xfrm>
            <a:off x="9201641" y="6077044"/>
            <a:ext cx="1436612" cy="307777"/>
          </a:xfrm>
          <a:prstGeom prst="rect">
            <a:avLst/>
          </a:prstGeom>
        </p:spPr>
        <p:txBody>
          <a:bodyPr wrap="none">
            <a:spAutoFit/>
          </a:bodyPr>
          <a:lstStyle/>
          <a:p>
            <a:pPr algn="ctr"/>
            <a:r>
              <a:rPr lang="en-US" sz="1400" b="1" dirty="0">
                <a:solidFill>
                  <a:schemeClr val="bg1">
                    <a:lumMod val="50000"/>
                  </a:schemeClr>
                </a:solidFill>
                <a:latin typeface="Montserrat" pitchFamily="2" charset="77"/>
                <a:ea typeface="Calibri" panose="020F0502020204030204" pitchFamily="34" charset="0"/>
              </a:rPr>
              <a:t>Soren Kaplan</a:t>
            </a:r>
            <a:endParaRPr lang="en-US" sz="1400" dirty="0">
              <a:solidFill>
                <a:schemeClr val="bg1">
                  <a:lumMod val="50000"/>
                </a:schemeClr>
              </a:solidFill>
            </a:endParaRPr>
          </a:p>
        </p:txBody>
      </p:sp>
    </p:spTree>
    <p:extLst>
      <p:ext uri="{BB962C8B-B14F-4D97-AF65-F5344CB8AC3E}">
        <p14:creationId xmlns:p14="http://schemas.microsoft.com/office/powerpoint/2010/main" val="3749737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49620C-28FC-CAA4-A7D2-7EDDA0D044E2}"/>
              </a:ext>
            </a:extLst>
          </p:cNvPr>
          <p:cNvSpPr>
            <a:spLocks noGrp="1"/>
          </p:cNvSpPr>
          <p:nvPr>
            <p:ph type="body" sz="quarter" idx="10"/>
          </p:nvPr>
        </p:nvSpPr>
        <p:spPr>
          <a:xfrm>
            <a:off x="130174" y="121205"/>
            <a:ext cx="11393232" cy="552223"/>
          </a:xfrm>
        </p:spPr>
        <p:txBody>
          <a:bodyPr>
            <a:normAutofit lnSpcReduction="10000"/>
          </a:bodyPr>
          <a:lstStyle/>
          <a:p>
            <a:r>
              <a:rPr lang="en-US" dirty="0"/>
              <a:t>Workshop Objectives &amp; Agenda</a:t>
            </a:r>
          </a:p>
        </p:txBody>
      </p:sp>
      <p:sp>
        <p:nvSpPr>
          <p:cNvPr id="7" name="Rounded Rectangle 14">
            <a:extLst>
              <a:ext uri="{FF2B5EF4-FFF2-40B4-BE49-F238E27FC236}">
                <a16:creationId xmlns:a16="http://schemas.microsoft.com/office/drawing/2014/main" id="{600ACBC8-2D25-FB47-CFBE-BC01D34B068C}"/>
              </a:ext>
            </a:extLst>
          </p:cNvPr>
          <p:cNvSpPr/>
          <p:nvPr/>
        </p:nvSpPr>
        <p:spPr>
          <a:xfrm>
            <a:off x="502154" y="1880886"/>
            <a:ext cx="3216286" cy="4283751"/>
          </a:xfrm>
          <a:prstGeom prst="roundRect">
            <a:avLst>
              <a:gd name="adj" fmla="val 2860"/>
            </a:avLst>
          </a:prstGeom>
          <a:solidFill>
            <a:srgbClr val="8CD24F"/>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pitchFamily="2" charset="0"/>
            </a:endParaRPr>
          </a:p>
        </p:txBody>
      </p:sp>
      <p:sp>
        <p:nvSpPr>
          <p:cNvPr id="8" name="Rounded Rectangle 6">
            <a:extLst>
              <a:ext uri="{FF2B5EF4-FFF2-40B4-BE49-F238E27FC236}">
                <a16:creationId xmlns:a16="http://schemas.microsoft.com/office/drawing/2014/main" id="{6C5FE137-864B-4DDE-8CBB-82E0EB44CA5E}"/>
              </a:ext>
            </a:extLst>
          </p:cNvPr>
          <p:cNvSpPr/>
          <p:nvPr/>
        </p:nvSpPr>
        <p:spPr>
          <a:xfrm>
            <a:off x="3991897" y="1196074"/>
            <a:ext cx="7697949" cy="594665"/>
          </a:xfrm>
          <a:prstGeom prst="roundRect">
            <a:avLst>
              <a:gd name="adj" fmla="val 14284"/>
            </a:avLst>
          </a:prstGeom>
          <a:solidFill>
            <a:srgbClr val="71B02C"/>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Montserrat" pitchFamily="2" charset="0"/>
              </a:rPr>
              <a:t>Agenda</a:t>
            </a:r>
          </a:p>
        </p:txBody>
      </p:sp>
      <p:sp>
        <p:nvSpPr>
          <p:cNvPr id="10" name="Rounded Rectangle 13">
            <a:extLst>
              <a:ext uri="{FF2B5EF4-FFF2-40B4-BE49-F238E27FC236}">
                <a16:creationId xmlns:a16="http://schemas.microsoft.com/office/drawing/2014/main" id="{25CD9583-3610-D343-0559-F619D4F83FA8}"/>
              </a:ext>
            </a:extLst>
          </p:cNvPr>
          <p:cNvSpPr/>
          <p:nvPr/>
        </p:nvSpPr>
        <p:spPr>
          <a:xfrm>
            <a:off x="502154" y="1196072"/>
            <a:ext cx="3216286" cy="594665"/>
          </a:xfrm>
          <a:prstGeom prst="roundRect">
            <a:avLst>
              <a:gd name="adj" fmla="val 14284"/>
            </a:avLst>
          </a:prstGeom>
          <a:solidFill>
            <a:srgbClr val="8CD24F"/>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Montserrat" pitchFamily="2" charset="0"/>
              </a:rPr>
              <a:t>Objectives</a:t>
            </a:r>
          </a:p>
        </p:txBody>
      </p:sp>
      <p:sp>
        <p:nvSpPr>
          <p:cNvPr id="11" name="Rectangle 10">
            <a:extLst>
              <a:ext uri="{FF2B5EF4-FFF2-40B4-BE49-F238E27FC236}">
                <a16:creationId xmlns:a16="http://schemas.microsoft.com/office/drawing/2014/main" id="{F667DC92-84EC-4B80-4F58-70E0C00E0D2E}"/>
              </a:ext>
            </a:extLst>
          </p:cNvPr>
          <p:cNvSpPr/>
          <p:nvPr/>
        </p:nvSpPr>
        <p:spPr>
          <a:xfrm>
            <a:off x="632763" y="2376156"/>
            <a:ext cx="2955068" cy="3293209"/>
          </a:xfrm>
          <a:prstGeom prst="rect">
            <a:avLst/>
          </a:prstGeom>
        </p:spPr>
        <p:txBody>
          <a:bodyPr wrap="square">
            <a:spAutoFit/>
          </a:bodyPr>
          <a:lstStyle/>
          <a:p>
            <a:pPr marL="457200" indent="-457200">
              <a:buFont typeface="+mj-lt"/>
              <a:buAutoNum type="arabicPeriod"/>
            </a:pPr>
            <a:r>
              <a:rPr lang="en-US" sz="1600" dirty="0">
                <a:solidFill>
                  <a:schemeClr val="bg1"/>
                </a:solidFill>
                <a:latin typeface="Montserrat" pitchFamily="2" charset="77"/>
                <a:ea typeface="Calibri" panose="020F0502020204030204" pitchFamily="34" charset="0"/>
              </a:rPr>
              <a:t>Identify and develop our team’s Experiential Intelligence (XQ)</a:t>
            </a:r>
          </a:p>
          <a:p>
            <a:pPr marL="457200" indent="-457200">
              <a:buFont typeface="+mj-lt"/>
              <a:buAutoNum type="arabicPeriod"/>
            </a:pPr>
            <a:endParaRPr lang="en-US" sz="1600" dirty="0">
              <a:solidFill>
                <a:schemeClr val="bg1"/>
              </a:solidFill>
              <a:latin typeface="Montserrat" pitchFamily="2" charset="77"/>
              <a:ea typeface="Calibri" panose="020F0502020204030204" pitchFamily="34" charset="0"/>
            </a:endParaRPr>
          </a:p>
          <a:p>
            <a:pPr marL="457200" indent="-457200">
              <a:buFont typeface="+mj-lt"/>
              <a:buAutoNum type="arabicPeriod"/>
            </a:pPr>
            <a:r>
              <a:rPr lang="en-US" sz="1600" dirty="0">
                <a:solidFill>
                  <a:schemeClr val="bg1"/>
                </a:solidFill>
                <a:latin typeface="Montserrat" pitchFamily="2" charset="77"/>
              </a:rPr>
              <a:t>Foster a culture that amplifies our team’s strengths</a:t>
            </a:r>
          </a:p>
          <a:p>
            <a:pPr marL="457200" indent="-457200">
              <a:buFont typeface="+mj-lt"/>
              <a:buAutoNum type="arabicPeriod"/>
            </a:pPr>
            <a:endParaRPr lang="en-US" sz="1600" dirty="0">
              <a:solidFill>
                <a:schemeClr val="bg1"/>
              </a:solidFill>
              <a:latin typeface="Montserrat" pitchFamily="2" charset="77"/>
            </a:endParaRPr>
          </a:p>
          <a:p>
            <a:pPr marL="457200" indent="-457200">
              <a:buFont typeface="+mj-lt"/>
              <a:buAutoNum type="arabicPeriod"/>
            </a:pPr>
            <a:r>
              <a:rPr lang="en-US" sz="1600" dirty="0">
                <a:solidFill>
                  <a:schemeClr val="bg1"/>
                </a:solidFill>
                <a:latin typeface="Montserrat" pitchFamily="2" charset="77"/>
              </a:rPr>
              <a:t>Apply our individual and collective XQ to achieve our goals</a:t>
            </a:r>
          </a:p>
          <a:p>
            <a:pPr marL="457200" indent="-457200">
              <a:buFont typeface="Arial" panose="020B0604020202020204" pitchFamily="34" charset="0"/>
              <a:buChar char="•"/>
            </a:pPr>
            <a:endParaRPr lang="en-US" sz="1600" dirty="0">
              <a:solidFill>
                <a:schemeClr val="bg1"/>
              </a:solidFill>
              <a:latin typeface="Montserrat" pitchFamily="2" charset="77"/>
            </a:endParaRPr>
          </a:p>
        </p:txBody>
      </p:sp>
      <p:sp>
        <p:nvSpPr>
          <p:cNvPr id="12" name="Rounded Rectangle 12">
            <a:extLst>
              <a:ext uri="{FF2B5EF4-FFF2-40B4-BE49-F238E27FC236}">
                <a16:creationId xmlns:a16="http://schemas.microsoft.com/office/drawing/2014/main" id="{EB356339-1C28-69C3-737C-5C6BD304B22C}"/>
              </a:ext>
            </a:extLst>
          </p:cNvPr>
          <p:cNvSpPr/>
          <p:nvPr/>
        </p:nvSpPr>
        <p:spPr>
          <a:xfrm>
            <a:off x="3991897" y="1880886"/>
            <a:ext cx="7697949" cy="4283751"/>
          </a:xfrm>
          <a:prstGeom prst="roundRect">
            <a:avLst>
              <a:gd name="adj" fmla="val 2860"/>
            </a:avLst>
          </a:prstGeom>
          <a:solidFill>
            <a:srgbClr val="71B02C"/>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dirty="0">
              <a:solidFill>
                <a:schemeClr val="bg1"/>
              </a:solidFill>
              <a:latin typeface="Montserrat" pitchFamily="2" charset="0"/>
            </a:endParaRPr>
          </a:p>
        </p:txBody>
      </p:sp>
      <p:graphicFrame>
        <p:nvGraphicFramePr>
          <p:cNvPr id="3" name="Table 3">
            <a:extLst>
              <a:ext uri="{FF2B5EF4-FFF2-40B4-BE49-F238E27FC236}">
                <a16:creationId xmlns:a16="http://schemas.microsoft.com/office/drawing/2014/main" id="{841E9E9E-95AE-A817-C7F6-C8262E470D6E}"/>
              </a:ext>
            </a:extLst>
          </p:cNvPr>
          <p:cNvGraphicFramePr>
            <a:graphicFrameLocks noGrp="1"/>
          </p:cNvGraphicFramePr>
          <p:nvPr>
            <p:extLst>
              <p:ext uri="{D42A27DB-BD31-4B8C-83A1-F6EECF244321}">
                <p14:modId xmlns:p14="http://schemas.microsoft.com/office/powerpoint/2010/main" val="3455000795"/>
              </p:ext>
            </p:extLst>
          </p:nvPr>
        </p:nvGraphicFramePr>
        <p:xfrm>
          <a:off x="4247535" y="2086349"/>
          <a:ext cx="7195555" cy="2941320"/>
        </p:xfrm>
        <a:graphic>
          <a:graphicData uri="http://schemas.openxmlformats.org/drawingml/2006/table">
            <a:tbl>
              <a:tblPr firstRow="1" bandRow="1">
                <a:tableStyleId>{93296810-A885-4BE3-A3E7-6D5BEEA58F35}</a:tableStyleId>
              </a:tblPr>
              <a:tblGrid>
                <a:gridCol w="1136321">
                  <a:extLst>
                    <a:ext uri="{9D8B030D-6E8A-4147-A177-3AD203B41FA5}">
                      <a16:colId xmlns:a16="http://schemas.microsoft.com/office/drawing/2014/main" val="2215204488"/>
                    </a:ext>
                  </a:extLst>
                </a:gridCol>
                <a:gridCol w="2275473">
                  <a:extLst>
                    <a:ext uri="{9D8B030D-6E8A-4147-A177-3AD203B41FA5}">
                      <a16:colId xmlns:a16="http://schemas.microsoft.com/office/drawing/2014/main" val="226397949"/>
                    </a:ext>
                  </a:extLst>
                </a:gridCol>
                <a:gridCol w="3783761">
                  <a:extLst>
                    <a:ext uri="{9D8B030D-6E8A-4147-A177-3AD203B41FA5}">
                      <a16:colId xmlns:a16="http://schemas.microsoft.com/office/drawing/2014/main" val="2529055726"/>
                    </a:ext>
                  </a:extLst>
                </a:gridCol>
              </a:tblGrid>
              <a:tr h="370840">
                <a:tc>
                  <a:txBody>
                    <a:bodyPr/>
                    <a:lstStyle/>
                    <a:p>
                      <a:pPr algn="ctr"/>
                      <a:r>
                        <a:rPr lang="en-US" dirty="0">
                          <a:latin typeface="Montserrat" pitchFamily="2" charset="77"/>
                        </a:rPr>
                        <a:t>Time</a:t>
                      </a:r>
                    </a:p>
                  </a:txBody>
                  <a:tcPr/>
                </a:tc>
                <a:tc>
                  <a:txBody>
                    <a:bodyPr/>
                    <a:lstStyle/>
                    <a:p>
                      <a:pPr algn="ctr"/>
                      <a:r>
                        <a:rPr lang="en-US" dirty="0">
                          <a:latin typeface="Montserrat" pitchFamily="2" charset="77"/>
                        </a:rPr>
                        <a:t>Activity</a:t>
                      </a:r>
                    </a:p>
                  </a:txBody>
                  <a:tcPr/>
                </a:tc>
                <a:tc>
                  <a:txBody>
                    <a:bodyPr/>
                    <a:lstStyle/>
                    <a:p>
                      <a:pPr algn="ctr"/>
                      <a:r>
                        <a:rPr lang="en-US" dirty="0">
                          <a:latin typeface="Montserrat" pitchFamily="2" charset="77"/>
                        </a:rPr>
                        <a:t>Description</a:t>
                      </a:r>
                    </a:p>
                  </a:txBody>
                  <a:tcPr/>
                </a:tc>
                <a:extLst>
                  <a:ext uri="{0D108BD9-81ED-4DB2-BD59-A6C34878D82A}">
                    <a16:rowId xmlns:a16="http://schemas.microsoft.com/office/drawing/2014/main" val="68989114"/>
                  </a:ext>
                </a:extLst>
              </a:tr>
              <a:tr h="370840">
                <a:tc>
                  <a:txBody>
                    <a:bodyPr/>
                    <a:lstStyle/>
                    <a:p>
                      <a:pPr algn="ctr"/>
                      <a:r>
                        <a:rPr lang="en-US" sz="1400" b="1" dirty="0">
                          <a:solidFill>
                            <a:schemeClr val="tx1">
                              <a:lumMod val="65000"/>
                              <a:lumOff val="35000"/>
                            </a:schemeClr>
                          </a:solidFill>
                          <a:latin typeface="Montserrat" pitchFamily="2" charset="77"/>
                        </a:rPr>
                        <a:t>15 min</a:t>
                      </a:r>
                    </a:p>
                  </a:txBody>
                  <a:tcPr anchor="ctr"/>
                </a:tc>
                <a:tc>
                  <a:txBody>
                    <a:bodyPr/>
                    <a:lstStyle/>
                    <a:p>
                      <a:r>
                        <a:rPr lang="en-US" sz="1200" b="1" dirty="0">
                          <a:solidFill>
                            <a:schemeClr val="tx1">
                              <a:lumMod val="65000"/>
                              <a:lumOff val="35000"/>
                            </a:schemeClr>
                          </a:solidFill>
                          <a:latin typeface="Montserrat" pitchFamily="2" charset="77"/>
                        </a:rPr>
                        <a:t>Workshop Overview</a:t>
                      </a:r>
                    </a:p>
                  </a:txBody>
                  <a:tcPr anchor="ctr"/>
                </a:tc>
                <a:tc>
                  <a:txBody>
                    <a:bodyPr/>
                    <a:lstStyle/>
                    <a:p>
                      <a:r>
                        <a:rPr lang="en-US" sz="1200" dirty="0">
                          <a:solidFill>
                            <a:schemeClr val="tx1">
                              <a:lumMod val="65000"/>
                              <a:lumOff val="35000"/>
                            </a:schemeClr>
                          </a:solidFill>
                          <a:latin typeface="Montserrat" pitchFamily="2" charset="77"/>
                        </a:rPr>
                        <a:t>Review and discuss objectives, agenda &amp; XQ</a:t>
                      </a:r>
                    </a:p>
                  </a:txBody>
                  <a:tcPr anchor="ctr"/>
                </a:tc>
                <a:extLst>
                  <a:ext uri="{0D108BD9-81ED-4DB2-BD59-A6C34878D82A}">
                    <a16:rowId xmlns:a16="http://schemas.microsoft.com/office/drawing/2014/main" val="3172938313"/>
                  </a:ext>
                </a:extLst>
              </a:tr>
              <a:tr h="370840">
                <a:tc>
                  <a:txBody>
                    <a:bodyPr/>
                    <a:lstStyle/>
                    <a:p>
                      <a:pPr algn="ctr"/>
                      <a:r>
                        <a:rPr lang="en-US" sz="1400" b="1" dirty="0">
                          <a:solidFill>
                            <a:schemeClr val="tx1">
                              <a:lumMod val="65000"/>
                              <a:lumOff val="35000"/>
                            </a:schemeClr>
                          </a:solidFill>
                          <a:latin typeface="Montserrat" pitchFamily="2" charset="77"/>
                        </a:rPr>
                        <a:t>45 min</a:t>
                      </a:r>
                    </a:p>
                  </a:txBody>
                  <a:tcPr anchor="ctr"/>
                </a:tc>
                <a:tc>
                  <a:txBody>
                    <a:bodyPr/>
                    <a:lstStyle/>
                    <a:p>
                      <a:r>
                        <a:rPr lang="en-US" sz="1200" b="1" dirty="0">
                          <a:solidFill>
                            <a:schemeClr val="tx1">
                              <a:lumMod val="65000"/>
                              <a:lumOff val="35000"/>
                            </a:schemeClr>
                          </a:solidFill>
                          <a:latin typeface="Montserrat" pitchFamily="2" charset="77"/>
                        </a:rPr>
                        <a:t>Explore Experiences</a:t>
                      </a:r>
                    </a:p>
                  </a:txBody>
                  <a:tcPr anchor="ctr"/>
                </a:tc>
                <a:tc>
                  <a:txBody>
                    <a:bodyPr/>
                    <a:lstStyle/>
                    <a:p>
                      <a:r>
                        <a:rPr lang="en-US" sz="1200" dirty="0">
                          <a:solidFill>
                            <a:schemeClr val="tx1">
                              <a:lumMod val="65000"/>
                              <a:lumOff val="35000"/>
                            </a:schemeClr>
                          </a:solidFill>
                          <a:latin typeface="Montserrat" pitchFamily="2" charset="77"/>
                        </a:rPr>
                        <a:t>Breakout groups of three people share their most significant stories</a:t>
                      </a:r>
                    </a:p>
                  </a:txBody>
                  <a:tcPr anchor="ctr"/>
                </a:tc>
                <a:extLst>
                  <a:ext uri="{0D108BD9-81ED-4DB2-BD59-A6C34878D82A}">
                    <a16:rowId xmlns:a16="http://schemas.microsoft.com/office/drawing/2014/main" val="267037223"/>
                  </a:ext>
                </a:extLst>
              </a:tr>
              <a:tr h="370840">
                <a:tc>
                  <a:txBody>
                    <a:bodyPr/>
                    <a:lstStyle/>
                    <a:p>
                      <a:pPr algn="ctr"/>
                      <a:r>
                        <a:rPr lang="en-US" sz="1400" b="1" dirty="0">
                          <a:solidFill>
                            <a:schemeClr val="tx1">
                              <a:lumMod val="65000"/>
                              <a:lumOff val="35000"/>
                            </a:schemeClr>
                          </a:solidFill>
                          <a:latin typeface="Montserrat" pitchFamily="2" charset="77"/>
                        </a:rPr>
                        <a:t>45 min</a:t>
                      </a:r>
                    </a:p>
                  </a:txBody>
                  <a:tcPr anchor="ctr"/>
                </a:tc>
                <a:tc>
                  <a:txBody>
                    <a:bodyPr/>
                    <a:lstStyle/>
                    <a:p>
                      <a:r>
                        <a:rPr lang="en-US" sz="1200" b="1" dirty="0">
                          <a:solidFill>
                            <a:schemeClr val="tx1">
                              <a:lumMod val="65000"/>
                              <a:lumOff val="35000"/>
                            </a:schemeClr>
                          </a:solidFill>
                          <a:latin typeface="Montserrat" pitchFamily="2" charset="77"/>
                        </a:rPr>
                        <a:t>Discover Individual XQ</a:t>
                      </a:r>
                    </a:p>
                  </a:txBody>
                  <a:tcPr anchor="ctr"/>
                </a:tc>
                <a:tc>
                  <a:txBody>
                    <a:bodyPr/>
                    <a:lstStyle/>
                    <a:p>
                      <a:r>
                        <a:rPr lang="en-US" sz="1200" dirty="0">
                          <a:solidFill>
                            <a:schemeClr val="tx1">
                              <a:lumMod val="65000"/>
                              <a:lumOff val="35000"/>
                            </a:schemeClr>
                          </a:solidFill>
                          <a:latin typeface="Montserrat" pitchFamily="2" charset="77"/>
                        </a:rPr>
                        <a:t>The same breakout groups of three people  identify their XQ using the XQ Snapshot</a:t>
                      </a:r>
                    </a:p>
                  </a:txBody>
                  <a:tcPr anchor="ctr"/>
                </a:tc>
                <a:extLst>
                  <a:ext uri="{0D108BD9-81ED-4DB2-BD59-A6C34878D82A}">
                    <a16:rowId xmlns:a16="http://schemas.microsoft.com/office/drawing/2014/main" val="1977762728"/>
                  </a:ext>
                </a:extLst>
              </a:tr>
              <a:tr h="370840">
                <a:tc>
                  <a:txBody>
                    <a:bodyPr/>
                    <a:lstStyle/>
                    <a:p>
                      <a:pPr algn="ctr"/>
                      <a:r>
                        <a:rPr lang="en-US" sz="1400" b="1" dirty="0">
                          <a:solidFill>
                            <a:schemeClr val="tx1">
                              <a:lumMod val="65000"/>
                              <a:lumOff val="35000"/>
                            </a:schemeClr>
                          </a:solidFill>
                          <a:latin typeface="Montserrat" pitchFamily="2" charset="77"/>
                        </a:rPr>
                        <a:t>15 min</a:t>
                      </a:r>
                    </a:p>
                  </a:txBody>
                  <a:tcPr anchor="ctr"/>
                </a:tc>
                <a:tc>
                  <a:txBody>
                    <a:bodyPr/>
                    <a:lstStyle/>
                    <a:p>
                      <a:r>
                        <a:rPr lang="en-US" sz="1200" b="1" dirty="0">
                          <a:solidFill>
                            <a:schemeClr val="tx1">
                              <a:lumMod val="65000"/>
                              <a:lumOff val="35000"/>
                            </a:schemeClr>
                          </a:solidFill>
                          <a:latin typeface="Montserrat" pitchFamily="2" charset="77"/>
                        </a:rPr>
                        <a:t>Break</a:t>
                      </a:r>
                    </a:p>
                  </a:txBody>
                  <a:tcPr anchor="ctr"/>
                </a:tc>
                <a:tc>
                  <a:txBody>
                    <a:bodyPr/>
                    <a:lstStyle/>
                    <a:p>
                      <a:endParaRPr lang="en-US" sz="1200" dirty="0">
                        <a:solidFill>
                          <a:schemeClr val="tx1">
                            <a:lumMod val="65000"/>
                            <a:lumOff val="35000"/>
                          </a:schemeClr>
                        </a:solidFill>
                        <a:latin typeface="Montserrat" pitchFamily="2" charset="77"/>
                      </a:endParaRPr>
                    </a:p>
                  </a:txBody>
                  <a:tcPr anchor="ctr"/>
                </a:tc>
                <a:extLst>
                  <a:ext uri="{0D108BD9-81ED-4DB2-BD59-A6C34878D82A}">
                    <a16:rowId xmlns:a16="http://schemas.microsoft.com/office/drawing/2014/main" val="2942333702"/>
                  </a:ext>
                </a:extLst>
              </a:tr>
              <a:tr h="370840">
                <a:tc>
                  <a:txBody>
                    <a:bodyPr/>
                    <a:lstStyle/>
                    <a:p>
                      <a:pPr algn="ctr"/>
                      <a:r>
                        <a:rPr lang="en-US" sz="1400" b="1" dirty="0">
                          <a:solidFill>
                            <a:schemeClr val="tx1">
                              <a:lumMod val="65000"/>
                              <a:lumOff val="35000"/>
                            </a:schemeClr>
                          </a:solidFill>
                          <a:latin typeface="Montserrat" pitchFamily="2" charset="77"/>
                        </a:rPr>
                        <a:t>60 min</a:t>
                      </a:r>
                    </a:p>
                  </a:txBody>
                  <a:tcPr anchor="ctr"/>
                </a:tc>
                <a:tc>
                  <a:txBody>
                    <a:bodyPr/>
                    <a:lstStyle/>
                    <a:p>
                      <a:r>
                        <a:rPr lang="en-US" sz="1200" b="1" dirty="0">
                          <a:solidFill>
                            <a:schemeClr val="tx1">
                              <a:lumMod val="65000"/>
                              <a:lumOff val="35000"/>
                            </a:schemeClr>
                          </a:solidFill>
                          <a:latin typeface="Montserrat" pitchFamily="2" charset="77"/>
                        </a:rPr>
                        <a:t>Identify Team XQ</a:t>
                      </a:r>
                    </a:p>
                  </a:txBody>
                  <a:tcPr anchor="ctr"/>
                </a:tc>
                <a:tc>
                  <a:txBody>
                    <a:bodyPr/>
                    <a:lstStyle/>
                    <a:p>
                      <a:r>
                        <a:rPr lang="en-US" sz="1200" dirty="0">
                          <a:solidFill>
                            <a:schemeClr val="tx1">
                              <a:lumMod val="65000"/>
                              <a:lumOff val="35000"/>
                            </a:schemeClr>
                          </a:solidFill>
                          <a:latin typeface="Montserrat" pitchFamily="2" charset="77"/>
                        </a:rPr>
                        <a:t>Share examples of individual XQ and identify team XQ</a:t>
                      </a:r>
                    </a:p>
                  </a:txBody>
                  <a:tcPr anchor="ctr"/>
                </a:tc>
                <a:extLst>
                  <a:ext uri="{0D108BD9-81ED-4DB2-BD59-A6C34878D82A}">
                    <a16:rowId xmlns:a16="http://schemas.microsoft.com/office/drawing/2014/main" val="2285912995"/>
                  </a:ext>
                </a:extLst>
              </a:tr>
              <a:tr h="370840">
                <a:tc>
                  <a:txBody>
                    <a:bodyPr/>
                    <a:lstStyle/>
                    <a:p>
                      <a:pPr algn="ctr"/>
                      <a:r>
                        <a:rPr lang="en-US" sz="1400" b="1" dirty="0">
                          <a:solidFill>
                            <a:schemeClr val="tx1">
                              <a:lumMod val="65000"/>
                              <a:lumOff val="35000"/>
                            </a:schemeClr>
                          </a:solidFill>
                          <a:latin typeface="Montserrat" pitchFamily="2" charset="77"/>
                        </a:rPr>
                        <a:t>30 min</a:t>
                      </a:r>
                    </a:p>
                  </a:txBody>
                  <a:tcPr anchor="ctr"/>
                </a:tc>
                <a:tc>
                  <a:txBody>
                    <a:bodyPr/>
                    <a:lstStyle/>
                    <a:p>
                      <a:r>
                        <a:rPr lang="en-US" sz="1200" b="1" dirty="0">
                          <a:solidFill>
                            <a:schemeClr val="tx1">
                              <a:lumMod val="65000"/>
                              <a:lumOff val="35000"/>
                            </a:schemeClr>
                          </a:solidFill>
                          <a:latin typeface="Montserrat" pitchFamily="2" charset="77"/>
                        </a:rPr>
                        <a:t>Define Actions</a:t>
                      </a:r>
                    </a:p>
                  </a:txBody>
                  <a:tcPr anchor="ctr"/>
                </a:tc>
                <a:tc>
                  <a:txBody>
                    <a:bodyPr/>
                    <a:lstStyle/>
                    <a:p>
                      <a:r>
                        <a:rPr lang="en-US" sz="1200" dirty="0">
                          <a:solidFill>
                            <a:schemeClr val="tx1">
                              <a:lumMod val="65000"/>
                              <a:lumOff val="35000"/>
                            </a:schemeClr>
                          </a:solidFill>
                          <a:latin typeface="Montserrat" pitchFamily="2" charset="77"/>
                        </a:rPr>
                        <a:t>Define how team will leverage it’s XQ to achieve its future goals</a:t>
                      </a:r>
                    </a:p>
                  </a:txBody>
                  <a:tcPr anchor="ctr"/>
                </a:tc>
                <a:extLst>
                  <a:ext uri="{0D108BD9-81ED-4DB2-BD59-A6C34878D82A}">
                    <a16:rowId xmlns:a16="http://schemas.microsoft.com/office/drawing/2014/main" val="2529132895"/>
                  </a:ext>
                </a:extLst>
              </a:tr>
            </a:tbl>
          </a:graphicData>
        </a:graphic>
      </p:graphicFrame>
    </p:spTree>
    <p:extLst>
      <p:ext uri="{BB962C8B-B14F-4D97-AF65-F5344CB8AC3E}">
        <p14:creationId xmlns:p14="http://schemas.microsoft.com/office/powerpoint/2010/main" val="1656374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49620C-28FC-CAA4-A7D2-7EDDA0D044E2}"/>
              </a:ext>
            </a:extLst>
          </p:cNvPr>
          <p:cNvSpPr>
            <a:spLocks noGrp="1"/>
          </p:cNvSpPr>
          <p:nvPr>
            <p:ph type="body" sz="quarter" idx="10"/>
          </p:nvPr>
        </p:nvSpPr>
        <p:spPr>
          <a:xfrm>
            <a:off x="130174" y="121205"/>
            <a:ext cx="11393232" cy="552223"/>
          </a:xfrm>
        </p:spPr>
        <p:txBody>
          <a:bodyPr>
            <a:normAutofit lnSpcReduction="10000"/>
          </a:bodyPr>
          <a:lstStyle/>
          <a:p>
            <a:r>
              <a:rPr lang="en-US" dirty="0"/>
              <a:t>Workshop Objectives &amp; Agenda</a:t>
            </a:r>
          </a:p>
        </p:txBody>
      </p:sp>
      <p:sp>
        <p:nvSpPr>
          <p:cNvPr id="7" name="Rounded Rectangle 14">
            <a:extLst>
              <a:ext uri="{FF2B5EF4-FFF2-40B4-BE49-F238E27FC236}">
                <a16:creationId xmlns:a16="http://schemas.microsoft.com/office/drawing/2014/main" id="{600ACBC8-2D25-FB47-CFBE-BC01D34B068C}"/>
              </a:ext>
            </a:extLst>
          </p:cNvPr>
          <p:cNvSpPr/>
          <p:nvPr/>
        </p:nvSpPr>
        <p:spPr>
          <a:xfrm>
            <a:off x="502154" y="1880886"/>
            <a:ext cx="3216286" cy="4283751"/>
          </a:xfrm>
          <a:prstGeom prst="roundRect">
            <a:avLst>
              <a:gd name="adj" fmla="val 2860"/>
            </a:avLst>
          </a:prstGeom>
          <a:solidFill>
            <a:srgbClr val="8CD24F"/>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pitchFamily="2" charset="0"/>
            </a:endParaRPr>
          </a:p>
        </p:txBody>
      </p:sp>
      <p:sp>
        <p:nvSpPr>
          <p:cNvPr id="8" name="Rounded Rectangle 6">
            <a:extLst>
              <a:ext uri="{FF2B5EF4-FFF2-40B4-BE49-F238E27FC236}">
                <a16:creationId xmlns:a16="http://schemas.microsoft.com/office/drawing/2014/main" id="{6C5FE137-864B-4DDE-8CBB-82E0EB44CA5E}"/>
              </a:ext>
            </a:extLst>
          </p:cNvPr>
          <p:cNvSpPr/>
          <p:nvPr/>
        </p:nvSpPr>
        <p:spPr>
          <a:xfrm>
            <a:off x="3991897" y="1196074"/>
            <a:ext cx="7697949" cy="594665"/>
          </a:xfrm>
          <a:prstGeom prst="roundRect">
            <a:avLst>
              <a:gd name="adj" fmla="val 14284"/>
            </a:avLst>
          </a:prstGeom>
          <a:solidFill>
            <a:srgbClr val="71B02C"/>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Montserrat" pitchFamily="2" charset="0"/>
              </a:rPr>
              <a:t>Agenda</a:t>
            </a:r>
          </a:p>
        </p:txBody>
      </p:sp>
      <p:sp>
        <p:nvSpPr>
          <p:cNvPr id="10" name="Rounded Rectangle 13">
            <a:extLst>
              <a:ext uri="{FF2B5EF4-FFF2-40B4-BE49-F238E27FC236}">
                <a16:creationId xmlns:a16="http://schemas.microsoft.com/office/drawing/2014/main" id="{25CD9583-3610-D343-0559-F619D4F83FA8}"/>
              </a:ext>
            </a:extLst>
          </p:cNvPr>
          <p:cNvSpPr/>
          <p:nvPr/>
        </p:nvSpPr>
        <p:spPr>
          <a:xfrm>
            <a:off x="502154" y="1196072"/>
            <a:ext cx="3216286" cy="594665"/>
          </a:xfrm>
          <a:prstGeom prst="roundRect">
            <a:avLst>
              <a:gd name="adj" fmla="val 14284"/>
            </a:avLst>
          </a:prstGeom>
          <a:solidFill>
            <a:srgbClr val="8CD24F"/>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Montserrat" pitchFamily="2" charset="0"/>
              </a:rPr>
              <a:t>Objectives</a:t>
            </a:r>
          </a:p>
        </p:txBody>
      </p:sp>
      <p:sp>
        <p:nvSpPr>
          <p:cNvPr id="11" name="Rectangle 10">
            <a:extLst>
              <a:ext uri="{FF2B5EF4-FFF2-40B4-BE49-F238E27FC236}">
                <a16:creationId xmlns:a16="http://schemas.microsoft.com/office/drawing/2014/main" id="{F667DC92-84EC-4B80-4F58-70E0C00E0D2E}"/>
              </a:ext>
            </a:extLst>
          </p:cNvPr>
          <p:cNvSpPr/>
          <p:nvPr/>
        </p:nvSpPr>
        <p:spPr>
          <a:xfrm>
            <a:off x="632763" y="2376156"/>
            <a:ext cx="2955068" cy="3293209"/>
          </a:xfrm>
          <a:prstGeom prst="rect">
            <a:avLst/>
          </a:prstGeom>
        </p:spPr>
        <p:txBody>
          <a:bodyPr wrap="square">
            <a:spAutoFit/>
          </a:bodyPr>
          <a:lstStyle/>
          <a:p>
            <a:pPr marL="457200" indent="-457200">
              <a:buFont typeface="+mj-lt"/>
              <a:buAutoNum type="arabicPeriod"/>
            </a:pPr>
            <a:r>
              <a:rPr lang="en-US" sz="1600" dirty="0">
                <a:solidFill>
                  <a:schemeClr val="bg1"/>
                </a:solidFill>
                <a:latin typeface="Montserrat" pitchFamily="2" charset="77"/>
                <a:ea typeface="Calibri" panose="020F0502020204030204" pitchFamily="34" charset="0"/>
              </a:rPr>
              <a:t>Identify and develop our team’s Experiential Intelligence (XQ)</a:t>
            </a:r>
          </a:p>
          <a:p>
            <a:pPr marL="457200" indent="-457200">
              <a:buFont typeface="+mj-lt"/>
              <a:buAutoNum type="arabicPeriod"/>
            </a:pPr>
            <a:endParaRPr lang="en-US" sz="1600" dirty="0">
              <a:solidFill>
                <a:schemeClr val="bg1"/>
              </a:solidFill>
              <a:latin typeface="Montserrat" pitchFamily="2" charset="77"/>
              <a:ea typeface="Calibri" panose="020F0502020204030204" pitchFamily="34" charset="0"/>
            </a:endParaRPr>
          </a:p>
          <a:p>
            <a:pPr marL="457200" indent="-457200">
              <a:buFont typeface="+mj-lt"/>
              <a:buAutoNum type="arabicPeriod"/>
            </a:pPr>
            <a:r>
              <a:rPr lang="en-US" sz="1600" dirty="0">
                <a:solidFill>
                  <a:schemeClr val="bg1"/>
                </a:solidFill>
                <a:latin typeface="Montserrat" pitchFamily="2" charset="77"/>
              </a:rPr>
              <a:t>Foster a culture that amplifies our team’s strengths</a:t>
            </a:r>
          </a:p>
          <a:p>
            <a:pPr marL="457200" indent="-457200">
              <a:buFont typeface="+mj-lt"/>
              <a:buAutoNum type="arabicPeriod"/>
            </a:pPr>
            <a:endParaRPr lang="en-US" sz="1600" dirty="0">
              <a:solidFill>
                <a:schemeClr val="bg1"/>
              </a:solidFill>
              <a:latin typeface="Montserrat" pitchFamily="2" charset="77"/>
            </a:endParaRPr>
          </a:p>
          <a:p>
            <a:pPr marL="457200" indent="-457200">
              <a:buFont typeface="+mj-lt"/>
              <a:buAutoNum type="arabicPeriod"/>
            </a:pPr>
            <a:r>
              <a:rPr lang="en-US" sz="1600" dirty="0">
                <a:solidFill>
                  <a:schemeClr val="bg1"/>
                </a:solidFill>
                <a:latin typeface="Montserrat" pitchFamily="2" charset="77"/>
              </a:rPr>
              <a:t>Apply our individual and collective XQ to achieve our goals</a:t>
            </a:r>
          </a:p>
          <a:p>
            <a:pPr marL="457200" indent="-457200">
              <a:buFont typeface="Arial" panose="020B0604020202020204" pitchFamily="34" charset="0"/>
              <a:buChar char="•"/>
            </a:pPr>
            <a:endParaRPr lang="en-US" sz="1600" dirty="0">
              <a:solidFill>
                <a:schemeClr val="bg1"/>
              </a:solidFill>
              <a:latin typeface="Montserrat" pitchFamily="2" charset="77"/>
            </a:endParaRPr>
          </a:p>
        </p:txBody>
      </p:sp>
      <p:sp>
        <p:nvSpPr>
          <p:cNvPr id="12" name="Rounded Rectangle 12">
            <a:extLst>
              <a:ext uri="{FF2B5EF4-FFF2-40B4-BE49-F238E27FC236}">
                <a16:creationId xmlns:a16="http://schemas.microsoft.com/office/drawing/2014/main" id="{EB356339-1C28-69C3-737C-5C6BD304B22C}"/>
              </a:ext>
            </a:extLst>
          </p:cNvPr>
          <p:cNvSpPr/>
          <p:nvPr/>
        </p:nvSpPr>
        <p:spPr>
          <a:xfrm>
            <a:off x="3991897" y="1880886"/>
            <a:ext cx="7697949" cy="4283751"/>
          </a:xfrm>
          <a:prstGeom prst="roundRect">
            <a:avLst>
              <a:gd name="adj" fmla="val 2860"/>
            </a:avLst>
          </a:prstGeom>
          <a:solidFill>
            <a:srgbClr val="71B02C"/>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dirty="0">
              <a:solidFill>
                <a:schemeClr val="bg1"/>
              </a:solidFill>
              <a:latin typeface="Montserrat" pitchFamily="2" charset="0"/>
            </a:endParaRPr>
          </a:p>
        </p:txBody>
      </p:sp>
      <p:graphicFrame>
        <p:nvGraphicFramePr>
          <p:cNvPr id="3" name="Table 3">
            <a:extLst>
              <a:ext uri="{FF2B5EF4-FFF2-40B4-BE49-F238E27FC236}">
                <a16:creationId xmlns:a16="http://schemas.microsoft.com/office/drawing/2014/main" id="{841E9E9E-95AE-A817-C7F6-C8262E470D6E}"/>
              </a:ext>
            </a:extLst>
          </p:cNvPr>
          <p:cNvGraphicFramePr>
            <a:graphicFrameLocks noGrp="1"/>
          </p:cNvGraphicFramePr>
          <p:nvPr>
            <p:extLst>
              <p:ext uri="{D42A27DB-BD31-4B8C-83A1-F6EECF244321}">
                <p14:modId xmlns:p14="http://schemas.microsoft.com/office/powerpoint/2010/main" val="1940315938"/>
              </p:ext>
            </p:extLst>
          </p:nvPr>
        </p:nvGraphicFramePr>
        <p:xfrm>
          <a:off x="4247535" y="2086349"/>
          <a:ext cx="7195555" cy="2026920"/>
        </p:xfrm>
        <a:graphic>
          <a:graphicData uri="http://schemas.openxmlformats.org/drawingml/2006/table">
            <a:tbl>
              <a:tblPr firstRow="1" bandRow="1">
                <a:tableStyleId>{93296810-A885-4BE3-A3E7-6D5BEEA58F35}</a:tableStyleId>
              </a:tblPr>
              <a:tblGrid>
                <a:gridCol w="1136321">
                  <a:extLst>
                    <a:ext uri="{9D8B030D-6E8A-4147-A177-3AD203B41FA5}">
                      <a16:colId xmlns:a16="http://schemas.microsoft.com/office/drawing/2014/main" val="2215204488"/>
                    </a:ext>
                  </a:extLst>
                </a:gridCol>
                <a:gridCol w="2275473">
                  <a:extLst>
                    <a:ext uri="{9D8B030D-6E8A-4147-A177-3AD203B41FA5}">
                      <a16:colId xmlns:a16="http://schemas.microsoft.com/office/drawing/2014/main" val="226397949"/>
                    </a:ext>
                  </a:extLst>
                </a:gridCol>
                <a:gridCol w="3783761">
                  <a:extLst>
                    <a:ext uri="{9D8B030D-6E8A-4147-A177-3AD203B41FA5}">
                      <a16:colId xmlns:a16="http://schemas.microsoft.com/office/drawing/2014/main" val="2529055726"/>
                    </a:ext>
                  </a:extLst>
                </a:gridCol>
              </a:tblGrid>
              <a:tr h="370840">
                <a:tc>
                  <a:txBody>
                    <a:bodyPr/>
                    <a:lstStyle/>
                    <a:p>
                      <a:pPr algn="ctr"/>
                      <a:r>
                        <a:rPr lang="en-US" dirty="0">
                          <a:latin typeface="Montserrat" pitchFamily="2" charset="77"/>
                        </a:rPr>
                        <a:t>Time</a:t>
                      </a:r>
                    </a:p>
                  </a:txBody>
                  <a:tcPr/>
                </a:tc>
                <a:tc>
                  <a:txBody>
                    <a:bodyPr/>
                    <a:lstStyle/>
                    <a:p>
                      <a:pPr algn="ctr"/>
                      <a:r>
                        <a:rPr lang="en-US" dirty="0">
                          <a:latin typeface="Montserrat" pitchFamily="2" charset="77"/>
                        </a:rPr>
                        <a:t>Activity</a:t>
                      </a:r>
                    </a:p>
                  </a:txBody>
                  <a:tcPr/>
                </a:tc>
                <a:tc>
                  <a:txBody>
                    <a:bodyPr/>
                    <a:lstStyle/>
                    <a:p>
                      <a:pPr algn="ctr"/>
                      <a:r>
                        <a:rPr lang="en-US" dirty="0">
                          <a:latin typeface="Montserrat" pitchFamily="2" charset="77"/>
                        </a:rPr>
                        <a:t>Description</a:t>
                      </a:r>
                    </a:p>
                  </a:txBody>
                  <a:tcPr/>
                </a:tc>
                <a:extLst>
                  <a:ext uri="{0D108BD9-81ED-4DB2-BD59-A6C34878D82A}">
                    <a16:rowId xmlns:a16="http://schemas.microsoft.com/office/drawing/2014/main" val="68989114"/>
                  </a:ext>
                </a:extLst>
              </a:tr>
              <a:tr h="370840">
                <a:tc>
                  <a:txBody>
                    <a:bodyPr/>
                    <a:lstStyle/>
                    <a:p>
                      <a:pPr algn="ctr"/>
                      <a:r>
                        <a:rPr lang="en-US" sz="1400" b="1" dirty="0">
                          <a:solidFill>
                            <a:schemeClr val="bg1">
                              <a:lumMod val="95000"/>
                            </a:schemeClr>
                          </a:solidFill>
                          <a:latin typeface="Montserrat" pitchFamily="2" charset="77"/>
                        </a:rPr>
                        <a:t>15 min</a:t>
                      </a:r>
                    </a:p>
                  </a:txBody>
                  <a:tcPr anchor="ctr">
                    <a:solidFill>
                      <a:schemeClr val="accent6">
                        <a:lumMod val="75000"/>
                      </a:schemeClr>
                    </a:solidFill>
                  </a:tcPr>
                </a:tc>
                <a:tc>
                  <a:txBody>
                    <a:bodyPr/>
                    <a:lstStyle/>
                    <a:p>
                      <a:r>
                        <a:rPr lang="en-US" sz="1200" b="1" dirty="0">
                          <a:solidFill>
                            <a:schemeClr val="bg1">
                              <a:lumMod val="95000"/>
                            </a:schemeClr>
                          </a:solidFill>
                          <a:latin typeface="Montserrat" pitchFamily="2" charset="77"/>
                        </a:rPr>
                        <a:t>Workshop Overview</a:t>
                      </a:r>
                    </a:p>
                  </a:txBody>
                  <a:tcPr anchor="ctr">
                    <a:solidFill>
                      <a:schemeClr val="accent6">
                        <a:lumMod val="75000"/>
                      </a:schemeClr>
                    </a:solidFill>
                  </a:tcPr>
                </a:tc>
                <a:tc>
                  <a:txBody>
                    <a:bodyPr/>
                    <a:lstStyle/>
                    <a:p>
                      <a:r>
                        <a:rPr lang="en-US" sz="1200" dirty="0">
                          <a:solidFill>
                            <a:schemeClr val="bg1">
                              <a:lumMod val="95000"/>
                            </a:schemeClr>
                          </a:solidFill>
                          <a:latin typeface="Montserrat" pitchFamily="2" charset="77"/>
                        </a:rPr>
                        <a:t>Review and discuss objectives, agenda &amp; XQ</a:t>
                      </a:r>
                    </a:p>
                  </a:txBody>
                  <a:tcPr anchor="ctr">
                    <a:solidFill>
                      <a:schemeClr val="accent6">
                        <a:lumMod val="75000"/>
                      </a:schemeClr>
                    </a:solidFill>
                  </a:tcPr>
                </a:tc>
                <a:extLst>
                  <a:ext uri="{0D108BD9-81ED-4DB2-BD59-A6C34878D82A}">
                    <a16:rowId xmlns:a16="http://schemas.microsoft.com/office/drawing/2014/main" val="3172938313"/>
                  </a:ext>
                </a:extLst>
              </a:tr>
              <a:tr h="370840">
                <a:tc>
                  <a:txBody>
                    <a:bodyPr/>
                    <a:lstStyle/>
                    <a:p>
                      <a:pPr algn="ctr"/>
                      <a:r>
                        <a:rPr lang="en-US" sz="1400" b="1" dirty="0">
                          <a:solidFill>
                            <a:schemeClr val="tx1">
                              <a:lumMod val="65000"/>
                              <a:lumOff val="35000"/>
                            </a:schemeClr>
                          </a:solidFill>
                          <a:latin typeface="Montserrat" pitchFamily="2" charset="77"/>
                        </a:rPr>
                        <a:t>60 min</a:t>
                      </a:r>
                    </a:p>
                  </a:txBody>
                  <a:tcPr anchor="ctr"/>
                </a:tc>
                <a:tc>
                  <a:txBody>
                    <a:bodyPr/>
                    <a:lstStyle/>
                    <a:p>
                      <a:r>
                        <a:rPr lang="en-US" sz="1200" b="1" dirty="0">
                          <a:solidFill>
                            <a:schemeClr val="tx1">
                              <a:lumMod val="65000"/>
                              <a:lumOff val="35000"/>
                            </a:schemeClr>
                          </a:solidFill>
                          <a:latin typeface="Montserrat" pitchFamily="2" charset="77"/>
                        </a:rPr>
                        <a:t>Explore Individual XQ</a:t>
                      </a:r>
                    </a:p>
                  </a:txBody>
                  <a:tcPr anchor="ctr"/>
                </a:tc>
                <a:tc>
                  <a:txBody>
                    <a:bodyPr/>
                    <a:lstStyle/>
                    <a:p>
                      <a:r>
                        <a:rPr lang="en-US" sz="1200" dirty="0">
                          <a:solidFill>
                            <a:schemeClr val="tx1">
                              <a:lumMod val="65000"/>
                              <a:lumOff val="35000"/>
                            </a:schemeClr>
                          </a:solidFill>
                          <a:latin typeface="Montserrat" pitchFamily="2" charset="77"/>
                        </a:rPr>
                        <a:t>Breakout groups of three people identify and capture their XQ on the XQ snapshot template</a:t>
                      </a:r>
                    </a:p>
                  </a:txBody>
                  <a:tcPr anchor="ctr"/>
                </a:tc>
                <a:extLst>
                  <a:ext uri="{0D108BD9-81ED-4DB2-BD59-A6C34878D82A}">
                    <a16:rowId xmlns:a16="http://schemas.microsoft.com/office/drawing/2014/main" val="267037223"/>
                  </a:ext>
                </a:extLst>
              </a:tr>
              <a:tr h="370840">
                <a:tc>
                  <a:txBody>
                    <a:bodyPr/>
                    <a:lstStyle/>
                    <a:p>
                      <a:pPr algn="ctr"/>
                      <a:r>
                        <a:rPr lang="en-US" sz="1400" b="1" dirty="0">
                          <a:solidFill>
                            <a:schemeClr val="tx1">
                              <a:lumMod val="65000"/>
                              <a:lumOff val="35000"/>
                            </a:schemeClr>
                          </a:solidFill>
                          <a:latin typeface="Montserrat" pitchFamily="2" charset="77"/>
                        </a:rPr>
                        <a:t>45 min</a:t>
                      </a:r>
                    </a:p>
                  </a:txBody>
                  <a:tcPr anchor="ctr"/>
                </a:tc>
                <a:tc>
                  <a:txBody>
                    <a:bodyPr/>
                    <a:lstStyle/>
                    <a:p>
                      <a:r>
                        <a:rPr lang="en-US" sz="1200" b="1" dirty="0">
                          <a:solidFill>
                            <a:schemeClr val="tx1">
                              <a:lumMod val="65000"/>
                              <a:lumOff val="35000"/>
                            </a:schemeClr>
                          </a:solidFill>
                          <a:latin typeface="Montserrat" pitchFamily="2" charset="77"/>
                        </a:rPr>
                        <a:t>Identify Team XQ</a:t>
                      </a:r>
                    </a:p>
                  </a:txBody>
                  <a:tcPr anchor="ctr"/>
                </a:tc>
                <a:tc>
                  <a:txBody>
                    <a:bodyPr/>
                    <a:lstStyle/>
                    <a:p>
                      <a:r>
                        <a:rPr lang="en-US" sz="1200" dirty="0">
                          <a:solidFill>
                            <a:schemeClr val="tx1">
                              <a:lumMod val="65000"/>
                              <a:lumOff val="35000"/>
                            </a:schemeClr>
                          </a:solidFill>
                          <a:latin typeface="Montserrat" pitchFamily="2" charset="77"/>
                        </a:rPr>
                        <a:t>Share individual XQ and identify team XQ</a:t>
                      </a:r>
                    </a:p>
                  </a:txBody>
                  <a:tcPr anchor="ctr"/>
                </a:tc>
                <a:extLst>
                  <a:ext uri="{0D108BD9-81ED-4DB2-BD59-A6C34878D82A}">
                    <a16:rowId xmlns:a16="http://schemas.microsoft.com/office/drawing/2014/main" val="1977762728"/>
                  </a:ext>
                </a:extLst>
              </a:tr>
              <a:tr h="370840">
                <a:tc>
                  <a:txBody>
                    <a:bodyPr/>
                    <a:lstStyle/>
                    <a:p>
                      <a:pPr algn="ctr"/>
                      <a:r>
                        <a:rPr lang="en-US" sz="1400" b="1" dirty="0">
                          <a:solidFill>
                            <a:schemeClr val="tx1">
                              <a:lumMod val="65000"/>
                              <a:lumOff val="35000"/>
                            </a:schemeClr>
                          </a:solidFill>
                          <a:latin typeface="Montserrat" pitchFamily="2" charset="77"/>
                        </a:rPr>
                        <a:t>30 min</a:t>
                      </a:r>
                    </a:p>
                  </a:txBody>
                  <a:tcPr anchor="ctr"/>
                </a:tc>
                <a:tc>
                  <a:txBody>
                    <a:bodyPr/>
                    <a:lstStyle/>
                    <a:p>
                      <a:r>
                        <a:rPr lang="en-US" sz="1200" b="1" dirty="0">
                          <a:solidFill>
                            <a:schemeClr val="tx1">
                              <a:lumMod val="65000"/>
                              <a:lumOff val="35000"/>
                            </a:schemeClr>
                          </a:solidFill>
                          <a:latin typeface="Montserrat" pitchFamily="2" charset="77"/>
                        </a:rPr>
                        <a:t>Define Goals</a:t>
                      </a:r>
                    </a:p>
                  </a:txBody>
                  <a:tcPr anchor="ctr"/>
                </a:tc>
                <a:tc>
                  <a:txBody>
                    <a:bodyPr/>
                    <a:lstStyle/>
                    <a:p>
                      <a:r>
                        <a:rPr lang="en-US" sz="1200" dirty="0">
                          <a:solidFill>
                            <a:schemeClr val="tx1">
                              <a:lumMod val="65000"/>
                              <a:lumOff val="35000"/>
                            </a:schemeClr>
                          </a:solidFill>
                          <a:latin typeface="Montserrat" pitchFamily="2" charset="77"/>
                        </a:rPr>
                        <a:t>Define your goals and how team will leverage XQ to achieve them</a:t>
                      </a:r>
                    </a:p>
                  </a:txBody>
                  <a:tcPr anchor="ctr"/>
                </a:tc>
                <a:extLst>
                  <a:ext uri="{0D108BD9-81ED-4DB2-BD59-A6C34878D82A}">
                    <a16:rowId xmlns:a16="http://schemas.microsoft.com/office/drawing/2014/main" val="2285912995"/>
                  </a:ext>
                </a:extLst>
              </a:tr>
            </a:tbl>
          </a:graphicData>
        </a:graphic>
      </p:graphicFrame>
      <p:sp>
        <p:nvSpPr>
          <p:cNvPr id="4" name="Right Arrow 3">
            <a:extLst>
              <a:ext uri="{FF2B5EF4-FFF2-40B4-BE49-F238E27FC236}">
                <a16:creationId xmlns:a16="http://schemas.microsoft.com/office/drawing/2014/main" id="{3D706B1B-6E8E-4012-60E3-580D8422C86C}"/>
              </a:ext>
            </a:extLst>
          </p:cNvPr>
          <p:cNvSpPr/>
          <p:nvPr/>
        </p:nvSpPr>
        <p:spPr>
          <a:xfrm>
            <a:off x="3991897" y="2376156"/>
            <a:ext cx="255638" cy="597857"/>
          </a:xfrm>
          <a:prstGeom prst="rightArrow">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06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D41464-9251-4415-A92B-3DA0749966F2}"/>
              </a:ext>
            </a:extLst>
          </p:cNvPr>
          <p:cNvSpPr>
            <a:spLocks noGrp="1"/>
          </p:cNvSpPr>
          <p:nvPr>
            <p:ph type="body" sz="quarter" idx="10"/>
          </p:nvPr>
        </p:nvSpPr>
        <p:spPr>
          <a:xfrm>
            <a:off x="252836" y="171677"/>
            <a:ext cx="11693358" cy="552223"/>
          </a:xfrm>
        </p:spPr>
        <p:txBody>
          <a:bodyPr>
            <a:normAutofit lnSpcReduction="10000"/>
          </a:bodyPr>
          <a:lstStyle/>
          <a:p>
            <a:pPr lvl="0"/>
            <a:r>
              <a:rPr lang="en-US" dirty="0">
                <a:latin typeface="Montserrat SemiBold" pitchFamily="2" charset="77"/>
              </a:rPr>
              <a:t>Potential Content</a:t>
            </a:r>
          </a:p>
        </p:txBody>
      </p:sp>
      <p:grpSp>
        <p:nvGrpSpPr>
          <p:cNvPr id="3" name="Group 2">
            <a:extLst>
              <a:ext uri="{FF2B5EF4-FFF2-40B4-BE49-F238E27FC236}">
                <a16:creationId xmlns:a16="http://schemas.microsoft.com/office/drawing/2014/main" id="{5106E124-91E2-04BA-2DEB-E10EC78D1DE1}"/>
              </a:ext>
            </a:extLst>
          </p:cNvPr>
          <p:cNvGrpSpPr/>
          <p:nvPr/>
        </p:nvGrpSpPr>
        <p:grpSpPr>
          <a:xfrm>
            <a:off x="5457364" y="2346687"/>
            <a:ext cx="4595350" cy="3580234"/>
            <a:chOff x="3426465" y="2191775"/>
            <a:chExt cx="3185025" cy="2481451"/>
          </a:xfrm>
        </p:grpSpPr>
        <p:sp>
          <p:nvSpPr>
            <p:cNvPr id="5" name="Freeform: Shape 136">
              <a:extLst>
                <a:ext uri="{FF2B5EF4-FFF2-40B4-BE49-F238E27FC236}">
                  <a16:creationId xmlns:a16="http://schemas.microsoft.com/office/drawing/2014/main" id="{7A375DFE-C4AA-EB5E-08B5-F7AA915F9D9C}"/>
                </a:ext>
              </a:extLst>
            </p:cNvPr>
            <p:cNvSpPr/>
            <p:nvPr/>
          </p:nvSpPr>
          <p:spPr>
            <a:xfrm>
              <a:off x="3426465" y="2191775"/>
              <a:ext cx="3185025" cy="790880"/>
            </a:xfrm>
            <a:custGeom>
              <a:avLst/>
              <a:gdLst>
                <a:gd name="connsiteX0" fmla="*/ 0 w 3185025"/>
                <a:gd name="connsiteY0" fmla="*/ 0 h 790880"/>
                <a:gd name="connsiteX1" fmla="*/ 3185025 w 3185025"/>
                <a:gd name="connsiteY1" fmla="*/ 0 h 790880"/>
                <a:gd name="connsiteX2" fmla="*/ 3185025 w 3185025"/>
                <a:gd name="connsiteY2" fmla="*/ 790881 h 790880"/>
                <a:gd name="connsiteX3" fmla="*/ 0 w 3185025"/>
                <a:gd name="connsiteY3" fmla="*/ 790881 h 790880"/>
              </a:gdLst>
              <a:ahLst/>
              <a:cxnLst>
                <a:cxn ang="0">
                  <a:pos x="connsiteX0" y="connsiteY0"/>
                </a:cxn>
                <a:cxn ang="0">
                  <a:pos x="connsiteX1" y="connsiteY1"/>
                </a:cxn>
                <a:cxn ang="0">
                  <a:pos x="connsiteX2" y="connsiteY2"/>
                </a:cxn>
                <a:cxn ang="0">
                  <a:pos x="connsiteX3" y="connsiteY3"/>
                </a:cxn>
              </a:cxnLst>
              <a:rect l="l" t="t" r="r" b="b"/>
              <a:pathLst>
                <a:path w="3185025" h="790880">
                  <a:moveTo>
                    <a:pt x="0" y="0"/>
                  </a:moveTo>
                  <a:lnTo>
                    <a:pt x="3185025" y="0"/>
                  </a:lnTo>
                  <a:lnTo>
                    <a:pt x="3185025" y="790881"/>
                  </a:lnTo>
                  <a:lnTo>
                    <a:pt x="0" y="790881"/>
                  </a:lnTo>
                  <a:close/>
                </a:path>
              </a:pathLst>
            </a:custGeom>
            <a:solidFill>
              <a:srgbClr val="8CD24F"/>
            </a:solidFill>
            <a:ln w="8667" cap="flat">
              <a:noFill/>
              <a:prstDash val="solid"/>
              <a:miter/>
            </a:ln>
          </p:spPr>
          <p:txBody>
            <a:bodyPr rtlCol="0" anchor="ctr"/>
            <a:lstStyle/>
            <a:p>
              <a:endParaRPr lang="en-PK" sz="3200"/>
            </a:p>
          </p:txBody>
        </p:sp>
        <p:sp>
          <p:nvSpPr>
            <p:cNvPr id="6" name="Freeform: Shape 137">
              <a:extLst>
                <a:ext uri="{FF2B5EF4-FFF2-40B4-BE49-F238E27FC236}">
                  <a16:creationId xmlns:a16="http://schemas.microsoft.com/office/drawing/2014/main" id="{20581B1F-5FC1-0F53-AE3E-CD13ED6D7940}"/>
                </a:ext>
              </a:extLst>
            </p:cNvPr>
            <p:cNvSpPr/>
            <p:nvPr/>
          </p:nvSpPr>
          <p:spPr>
            <a:xfrm>
              <a:off x="3426465" y="3037104"/>
              <a:ext cx="3185025" cy="790880"/>
            </a:xfrm>
            <a:custGeom>
              <a:avLst/>
              <a:gdLst>
                <a:gd name="connsiteX0" fmla="*/ 0 w 3185025"/>
                <a:gd name="connsiteY0" fmla="*/ 0 h 790880"/>
                <a:gd name="connsiteX1" fmla="*/ 3185025 w 3185025"/>
                <a:gd name="connsiteY1" fmla="*/ 0 h 790880"/>
                <a:gd name="connsiteX2" fmla="*/ 3185025 w 3185025"/>
                <a:gd name="connsiteY2" fmla="*/ 790881 h 790880"/>
                <a:gd name="connsiteX3" fmla="*/ 0 w 3185025"/>
                <a:gd name="connsiteY3" fmla="*/ 790881 h 790880"/>
              </a:gdLst>
              <a:ahLst/>
              <a:cxnLst>
                <a:cxn ang="0">
                  <a:pos x="connsiteX0" y="connsiteY0"/>
                </a:cxn>
                <a:cxn ang="0">
                  <a:pos x="connsiteX1" y="connsiteY1"/>
                </a:cxn>
                <a:cxn ang="0">
                  <a:pos x="connsiteX2" y="connsiteY2"/>
                </a:cxn>
                <a:cxn ang="0">
                  <a:pos x="connsiteX3" y="connsiteY3"/>
                </a:cxn>
              </a:cxnLst>
              <a:rect l="l" t="t" r="r" b="b"/>
              <a:pathLst>
                <a:path w="3185025" h="790880">
                  <a:moveTo>
                    <a:pt x="0" y="0"/>
                  </a:moveTo>
                  <a:lnTo>
                    <a:pt x="3185025" y="0"/>
                  </a:lnTo>
                  <a:lnTo>
                    <a:pt x="3185025" y="790881"/>
                  </a:lnTo>
                  <a:lnTo>
                    <a:pt x="0" y="790881"/>
                  </a:lnTo>
                  <a:close/>
                </a:path>
              </a:pathLst>
            </a:custGeom>
            <a:solidFill>
              <a:srgbClr val="71B02C"/>
            </a:solidFill>
            <a:ln w="8667" cap="flat">
              <a:noFill/>
              <a:prstDash val="solid"/>
              <a:miter/>
            </a:ln>
          </p:spPr>
          <p:txBody>
            <a:bodyPr rtlCol="0" anchor="ctr"/>
            <a:lstStyle/>
            <a:p>
              <a:endParaRPr lang="en-PK" sz="3200"/>
            </a:p>
          </p:txBody>
        </p:sp>
        <p:sp>
          <p:nvSpPr>
            <p:cNvPr id="7" name="Freeform: Shape 138">
              <a:extLst>
                <a:ext uri="{FF2B5EF4-FFF2-40B4-BE49-F238E27FC236}">
                  <a16:creationId xmlns:a16="http://schemas.microsoft.com/office/drawing/2014/main" id="{8BEF1989-A298-4D02-B2AA-D7B759FB80EA}"/>
                </a:ext>
              </a:extLst>
            </p:cNvPr>
            <p:cNvSpPr/>
            <p:nvPr/>
          </p:nvSpPr>
          <p:spPr>
            <a:xfrm>
              <a:off x="3426465" y="3882346"/>
              <a:ext cx="3185025" cy="790880"/>
            </a:xfrm>
            <a:custGeom>
              <a:avLst/>
              <a:gdLst>
                <a:gd name="connsiteX0" fmla="*/ 0 w 3185025"/>
                <a:gd name="connsiteY0" fmla="*/ 0 h 790880"/>
                <a:gd name="connsiteX1" fmla="*/ 3185025 w 3185025"/>
                <a:gd name="connsiteY1" fmla="*/ 0 h 790880"/>
                <a:gd name="connsiteX2" fmla="*/ 3185025 w 3185025"/>
                <a:gd name="connsiteY2" fmla="*/ 790881 h 790880"/>
                <a:gd name="connsiteX3" fmla="*/ 0 w 3185025"/>
                <a:gd name="connsiteY3" fmla="*/ 790881 h 790880"/>
              </a:gdLst>
              <a:ahLst/>
              <a:cxnLst>
                <a:cxn ang="0">
                  <a:pos x="connsiteX0" y="connsiteY0"/>
                </a:cxn>
                <a:cxn ang="0">
                  <a:pos x="connsiteX1" y="connsiteY1"/>
                </a:cxn>
                <a:cxn ang="0">
                  <a:pos x="connsiteX2" y="connsiteY2"/>
                </a:cxn>
                <a:cxn ang="0">
                  <a:pos x="connsiteX3" y="connsiteY3"/>
                </a:cxn>
              </a:cxnLst>
              <a:rect l="l" t="t" r="r" b="b"/>
              <a:pathLst>
                <a:path w="3185025" h="790880">
                  <a:moveTo>
                    <a:pt x="0" y="0"/>
                  </a:moveTo>
                  <a:lnTo>
                    <a:pt x="3185025" y="0"/>
                  </a:lnTo>
                  <a:lnTo>
                    <a:pt x="3185025" y="790881"/>
                  </a:lnTo>
                  <a:lnTo>
                    <a:pt x="0" y="790881"/>
                  </a:lnTo>
                  <a:close/>
                </a:path>
              </a:pathLst>
            </a:custGeom>
            <a:solidFill>
              <a:srgbClr val="5D8B2C"/>
            </a:solidFill>
            <a:ln w="8667" cap="flat">
              <a:noFill/>
              <a:prstDash val="solid"/>
              <a:miter/>
            </a:ln>
          </p:spPr>
          <p:txBody>
            <a:bodyPr rtlCol="0" anchor="ctr"/>
            <a:lstStyle/>
            <a:p>
              <a:endParaRPr lang="en-PK" sz="3200"/>
            </a:p>
          </p:txBody>
        </p:sp>
        <p:sp>
          <p:nvSpPr>
            <p:cNvPr id="8" name="Freeform: Shape 143">
              <a:extLst>
                <a:ext uri="{FF2B5EF4-FFF2-40B4-BE49-F238E27FC236}">
                  <a16:creationId xmlns:a16="http://schemas.microsoft.com/office/drawing/2014/main" id="{8AD3071F-0219-807C-6EC0-EE0502C2C2C6}"/>
                </a:ext>
              </a:extLst>
            </p:cNvPr>
            <p:cNvSpPr/>
            <p:nvPr/>
          </p:nvSpPr>
          <p:spPr>
            <a:xfrm rot="2700000">
              <a:off x="3427632" y="2192882"/>
              <a:ext cx="788619" cy="788619"/>
            </a:xfrm>
            <a:custGeom>
              <a:avLst/>
              <a:gdLst>
                <a:gd name="connsiteX0" fmla="*/ 0 w 788619"/>
                <a:gd name="connsiteY0" fmla="*/ 0 h 788619"/>
                <a:gd name="connsiteX1" fmla="*/ 788619 w 788619"/>
                <a:gd name="connsiteY1" fmla="*/ 0 h 788619"/>
                <a:gd name="connsiteX2" fmla="*/ 788619 w 788619"/>
                <a:gd name="connsiteY2" fmla="*/ 788619 h 788619"/>
                <a:gd name="connsiteX3" fmla="*/ 0 w 788619"/>
                <a:gd name="connsiteY3" fmla="*/ 788619 h 788619"/>
              </a:gdLst>
              <a:ahLst/>
              <a:cxnLst>
                <a:cxn ang="0">
                  <a:pos x="connsiteX0" y="connsiteY0"/>
                </a:cxn>
                <a:cxn ang="0">
                  <a:pos x="connsiteX1" y="connsiteY1"/>
                </a:cxn>
                <a:cxn ang="0">
                  <a:pos x="connsiteX2" y="connsiteY2"/>
                </a:cxn>
                <a:cxn ang="0">
                  <a:pos x="connsiteX3" y="connsiteY3"/>
                </a:cxn>
              </a:cxnLst>
              <a:rect l="l" t="t" r="r" b="b"/>
              <a:pathLst>
                <a:path w="788619" h="788619">
                  <a:moveTo>
                    <a:pt x="0" y="0"/>
                  </a:moveTo>
                  <a:lnTo>
                    <a:pt x="788619" y="0"/>
                  </a:lnTo>
                  <a:lnTo>
                    <a:pt x="788619" y="788619"/>
                  </a:lnTo>
                  <a:lnTo>
                    <a:pt x="0" y="788619"/>
                  </a:lnTo>
                  <a:close/>
                </a:path>
              </a:pathLst>
            </a:custGeom>
            <a:solidFill>
              <a:srgbClr val="8CD24F"/>
            </a:solidFill>
            <a:ln w="8667" cap="flat">
              <a:noFill/>
              <a:prstDash val="solid"/>
              <a:miter/>
            </a:ln>
            <a:effectLst>
              <a:outerShdw blurRad="254000" dist="38100" dir="5400000" algn="t" rotWithShape="0">
                <a:prstClr val="black">
                  <a:alpha val="40000"/>
                </a:prstClr>
              </a:outerShdw>
            </a:effectLst>
          </p:spPr>
          <p:txBody>
            <a:bodyPr rtlCol="0" anchor="ctr"/>
            <a:lstStyle/>
            <a:p>
              <a:endParaRPr lang="en-PK" sz="3200"/>
            </a:p>
          </p:txBody>
        </p:sp>
        <p:sp>
          <p:nvSpPr>
            <p:cNvPr id="9" name="Freeform: Shape 145">
              <a:extLst>
                <a:ext uri="{FF2B5EF4-FFF2-40B4-BE49-F238E27FC236}">
                  <a16:creationId xmlns:a16="http://schemas.microsoft.com/office/drawing/2014/main" id="{45D9E84E-BA02-84F0-14C8-01CF1FA01C77}"/>
                </a:ext>
              </a:extLst>
            </p:cNvPr>
            <p:cNvSpPr/>
            <p:nvPr/>
          </p:nvSpPr>
          <p:spPr>
            <a:xfrm rot="2700000">
              <a:off x="3427610" y="3038192"/>
              <a:ext cx="788619" cy="788619"/>
            </a:xfrm>
            <a:custGeom>
              <a:avLst/>
              <a:gdLst>
                <a:gd name="connsiteX0" fmla="*/ 0 w 788619"/>
                <a:gd name="connsiteY0" fmla="*/ 0 h 788619"/>
                <a:gd name="connsiteX1" fmla="*/ 788619 w 788619"/>
                <a:gd name="connsiteY1" fmla="*/ 0 h 788619"/>
                <a:gd name="connsiteX2" fmla="*/ 788619 w 788619"/>
                <a:gd name="connsiteY2" fmla="*/ 788619 h 788619"/>
                <a:gd name="connsiteX3" fmla="*/ 0 w 788619"/>
                <a:gd name="connsiteY3" fmla="*/ 788619 h 788619"/>
              </a:gdLst>
              <a:ahLst/>
              <a:cxnLst>
                <a:cxn ang="0">
                  <a:pos x="connsiteX0" y="connsiteY0"/>
                </a:cxn>
                <a:cxn ang="0">
                  <a:pos x="connsiteX1" y="connsiteY1"/>
                </a:cxn>
                <a:cxn ang="0">
                  <a:pos x="connsiteX2" y="connsiteY2"/>
                </a:cxn>
                <a:cxn ang="0">
                  <a:pos x="connsiteX3" y="connsiteY3"/>
                </a:cxn>
              </a:cxnLst>
              <a:rect l="l" t="t" r="r" b="b"/>
              <a:pathLst>
                <a:path w="788619" h="788619">
                  <a:moveTo>
                    <a:pt x="0" y="0"/>
                  </a:moveTo>
                  <a:lnTo>
                    <a:pt x="788619" y="0"/>
                  </a:lnTo>
                  <a:lnTo>
                    <a:pt x="788619" y="788619"/>
                  </a:lnTo>
                  <a:lnTo>
                    <a:pt x="0" y="788619"/>
                  </a:lnTo>
                  <a:close/>
                </a:path>
              </a:pathLst>
            </a:custGeom>
            <a:solidFill>
              <a:srgbClr val="71B02C"/>
            </a:solidFill>
            <a:ln w="8667" cap="flat">
              <a:noFill/>
              <a:prstDash val="solid"/>
              <a:miter/>
            </a:ln>
            <a:effectLst>
              <a:outerShdw blurRad="254000" dist="38100" dir="5400000" algn="t" rotWithShape="0">
                <a:prstClr val="black">
                  <a:alpha val="40000"/>
                </a:prstClr>
              </a:outerShdw>
            </a:effectLst>
          </p:spPr>
          <p:txBody>
            <a:bodyPr rtlCol="0" anchor="ctr"/>
            <a:lstStyle/>
            <a:p>
              <a:endParaRPr lang="en-PK" sz="3200"/>
            </a:p>
          </p:txBody>
        </p:sp>
        <p:sp>
          <p:nvSpPr>
            <p:cNvPr id="10" name="Freeform: Shape 147">
              <a:extLst>
                <a:ext uri="{FF2B5EF4-FFF2-40B4-BE49-F238E27FC236}">
                  <a16:creationId xmlns:a16="http://schemas.microsoft.com/office/drawing/2014/main" id="{5C58DE94-C036-E61E-3729-FD366FA28177}"/>
                </a:ext>
              </a:extLst>
            </p:cNvPr>
            <p:cNvSpPr/>
            <p:nvPr/>
          </p:nvSpPr>
          <p:spPr>
            <a:xfrm rot="2700000">
              <a:off x="3427644" y="3883442"/>
              <a:ext cx="788619" cy="788619"/>
            </a:xfrm>
            <a:custGeom>
              <a:avLst/>
              <a:gdLst>
                <a:gd name="connsiteX0" fmla="*/ 0 w 788619"/>
                <a:gd name="connsiteY0" fmla="*/ 0 h 788619"/>
                <a:gd name="connsiteX1" fmla="*/ 788619 w 788619"/>
                <a:gd name="connsiteY1" fmla="*/ 0 h 788619"/>
                <a:gd name="connsiteX2" fmla="*/ 788619 w 788619"/>
                <a:gd name="connsiteY2" fmla="*/ 788619 h 788619"/>
                <a:gd name="connsiteX3" fmla="*/ 0 w 788619"/>
                <a:gd name="connsiteY3" fmla="*/ 788619 h 788619"/>
              </a:gdLst>
              <a:ahLst/>
              <a:cxnLst>
                <a:cxn ang="0">
                  <a:pos x="connsiteX0" y="connsiteY0"/>
                </a:cxn>
                <a:cxn ang="0">
                  <a:pos x="connsiteX1" y="connsiteY1"/>
                </a:cxn>
                <a:cxn ang="0">
                  <a:pos x="connsiteX2" y="connsiteY2"/>
                </a:cxn>
                <a:cxn ang="0">
                  <a:pos x="connsiteX3" y="connsiteY3"/>
                </a:cxn>
              </a:cxnLst>
              <a:rect l="l" t="t" r="r" b="b"/>
              <a:pathLst>
                <a:path w="788619" h="788619">
                  <a:moveTo>
                    <a:pt x="0" y="0"/>
                  </a:moveTo>
                  <a:lnTo>
                    <a:pt x="788619" y="0"/>
                  </a:lnTo>
                  <a:lnTo>
                    <a:pt x="788619" y="788619"/>
                  </a:lnTo>
                  <a:lnTo>
                    <a:pt x="0" y="788619"/>
                  </a:lnTo>
                  <a:close/>
                </a:path>
              </a:pathLst>
            </a:custGeom>
            <a:solidFill>
              <a:srgbClr val="5D8B2C"/>
            </a:solidFill>
            <a:ln w="8667" cap="flat">
              <a:noFill/>
              <a:prstDash val="solid"/>
              <a:miter/>
            </a:ln>
            <a:effectLst>
              <a:outerShdw blurRad="254000" dist="38100" dir="5400000" algn="t" rotWithShape="0">
                <a:prstClr val="black">
                  <a:alpha val="40000"/>
                </a:prstClr>
              </a:outerShdw>
            </a:effectLst>
          </p:spPr>
          <p:txBody>
            <a:bodyPr rtlCol="0" anchor="ctr"/>
            <a:lstStyle/>
            <a:p>
              <a:endParaRPr lang="en-PK" sz="3200" dirty="0"/>
            </a:p>
          </p:txBody>
        </p:sp>
        <p:sp>
          <p:nvSpPr>
            <p:cNvPr id="11" name="TextBox 10">
              <a:extLst>
                <a:ext uri="{FF2B5EF4-FFF2-40B4-BE49-F238E27FC236}">
                  <a16:creationId xmlns:a16="http://schemas.microsoft.com/office/drawing/2014/main" id="{36C7BB05-223F-6417-77E5-62775E792260}"/>
                </a:ext>
              </a:extLst>
            </p:cNvPr>
            <p:cNvSpPr txBox="1"/>
            <p:nvPr/>
          </p:nvSpPr>
          <p:spPr>
            <a:xfrm>
              <a:off x="4320709" y="2356383"/>
              <a:ext cx="1266805" cy="426638"/>
            </a:xfrm>
            <a:prstGeom prst="rect">
              <a:avLst/>
            </a:prstGeom>
            <a:noFill/>
          </p:spPr>
          <p:txBody>
            <a:bodyPr wrap="none" rtlCol="0">
              <a:spAutoFit/>
            </a:bodyPr>
            <a:lstStyle/>
            <a:p>
              <a:r>
                <a:rPr lang="en-US" sz="2000" b="1" dirty="0">
                  <a:solidFill>
                    <a:schemeClr val="bg1"/>
                  </a:solidFill>
                  <a:latin typeface="Montserrat" pitchFamily="2" charset="0"/>
                </a:rPr>
                <a:t>Mindsets</a:t>
              </a:r>
            </a:p>
            <a:p>
              <a:r>
                <a:rPr lang="en-US" sz="1400" dirty="0">
                  <a:solidFill>
                    <a:schemeClr val="bg1"/>
                  </a:solidFill>
                  <a:latin typeface="Montserrat" pitchFamily="2" charset="0"/>
                </a:rPr>
                <a:t>Attitudes &amp; Beliefs</a:t>
              </a:r>
            </a:p>
          </p:txBody>
        </p:sp>
        <p:sp>
          <p:nvSpPr>
            <p:cNvPr id="12" name="TextBox 11">
              <a:extLst>
                <a:ext uri="{FF2B5EF4-FFF2-40B4-BE49-F238E27FC236}">
                  <a16:creationId xmlns:a16="http://schemas.microsoft.com/office/drawing/2014/main" id="{96D1873A-4D97-CE02-E968-9C539900CD4D}"/>
                </a:ext>
              </a:extLst>
            </p:cNvPr>
            <p:cNvSpPr txBox="1"/>
            <p:nvPr/>
          </p:nvSpPr>
          <p:spPr>
            <a:xfrm>
              <a:off x="4320709" y="3124768"/>
              <a:ext cx="2110082" cy="575962"/>
            </a:xfrm>
            <a:prstGeom prst="rect">
              <a:avLst/>
            </a:prstGeom>
            <a:noFill/>
          </p:spPr>
          <p:txBody>
            <a:bodyPr wrap="none" rtlCol="0">
              <a:spAutoFit/>
            </a:bodyPr>
            <a:lstStyle/>
            <a:p>
              <a:r>
                <a:rPr lang="en-US" sz="2000" b="1" dirty="0">
                  <a:solidFill>
                    <a:schemeClr val="bg1"/>
                  </a:solidFill>
                  <a:latin typeface="Montserrat" pitchFamily="2" charset="0"/>
                </a:rPr>
                <a:t>Abilities</a:t>
              </a:r>
            </a:p>
            <a:p>
              <a:r>
                <a:rPr lang="en-US" sz="1400" dirty="0">
                  <a:solidFill>
                    <a:schemeClr val="bg1"/>
                  </a:solidFill>
                  <a:latin typeface="Montserrat" pitchFamily="2" charset="0"/>
                </a:rPr>
                <a:t>Competencies that integrate</a:t>
              </a:r>
            </a:p>
            <a:p>
              <a:r>
                <a:rPr lang="en-US" sz="1400" dirty="0">
                  <a:solidFill>
                    <a:schemeClr val="bg1"/>
                  </a:solidFill>
                  <a:latin typeface="Montserrat" pitchFamily="2" charset="0"/>
                </a:rPr>
                <a:t>knowledge, skills, &amp; experiences</a:t>
              </a:r>
            </a:p>
          </p:txBody>
        </p:sp>
        <p:sp>
          <p:nvSpPr>
            <p:cNvPr id="13" name="TextBox 12">
              <a:extLst>
                <a:ext uri="{FF2B5EF4-FFF2-40B4-BE49-F238E27FC236}">
                  <a16:creationId xmlns:a16="http://schemas.microsoft.com/office/drawing/2014/main" id="{651106AC-3123-4E0E-5B5B-732F35873FB7}"/>
                </a:ext>
              </a:extLst>
            </p:cNvPr>
            <p:cNvSpPr txBox="1"/>
            <p:nvPr/>
          </p:nvSpPr>
          <p:spPr>
            <a:xfrm>
              <a:off x="4320709" y="4046954"/>
              <a:ext cx="1302358" cy="426638"/>
            </a:xfrm>
            <a:prstGeom prst="rect">
              <a:avLst/>
            </a:prstGeom>
            <a:noFill/>
          </p:spPr>
          <p:txBody>
            <a:bodyPr wrap="none" rtlCol="0">
              <a:spAutoFit/>
            </a:bodyPr>
            <a:lstStyle/>
            <a:p>
              <a:r>
                <a:rPr lang="en-US" sz="2000" b="1" dirty="0">
                  <a:solidFill>
                    <a:schemeClr val="bg1"/>
                  </a:solidFill>
                  <a:latin typeface="Montserrat" pitchFamily="2" charset="0"/>
                </a:rPr>
                <a:t>Know-How</a:t>
              </a:r>
            </a:p>
            <a:p>
              <a:r>
                <a:rPr lang="en-US" sz="1400" dirty="0">
                  <a:solidFill>
                    <a:schemeClr val="bg1"/>
                  </a:solidFill>
                  <a:latin typeface="Montserrat" pitchFamily="2" charset="0"/>
                </a:rPr>
                <a:t>Knowledge &amp; Skills</a:t>
              </a:r>
              <a:endParaRPr lang="en-US" sz="1200" dirty="0">
                <a:solidFill>
                  <a:schemeClr val="bg1"/>
                </a:solidFill>
                <a:latin typeface="Montserrat" pitchFamily="2" charset="0"/>
              </a:endParaRPr>
            </a:p>
          </p:txBody>
        </p:sp>
        <p:pic>
          <p:nvPicPr>
            <p:cNvPr id="14" name="Graphic 13" descr="Head with gears outline">
              <a:extLst>
                <a:ext uri="{FF2B5EF4-FFF2-40B4-BE49-F238E27FC236}">
                  <a16:creationId xmlns:a16="http://schemas.microsoft.com/office/drawing/2014/main" id="{BF6D6217-9F33-7908-B151-BEA7C99865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45158" y="2249183"/>
              <a:ext cx="608797" cy="608797"/>
            </a:xfrm>
            <a:prstGeom prst="rect">
              <a:avLst/>
            </a:prstGeom>
          </p:spPr>
        </p:pic>
        <p:pic>
          <p:nvPicPr>
            <p:cNvPr id="15" name="Graphic 14" descr="Lights On with solid fill">
              <a:extLst>
                <a:ext uri="{FF2B5EF4-FFF2-40B4-BE49-F238E27FC236}">
                  <a16:creationId xmlns:a16="http://schemas.microsoft.com/office/drawing/2014/main" id="{712641AB-379B-FFFB-D6D1-530E3211D6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45158" y="3082986"/>
              <a:ext cx="534056" cy="534056"/>
            </a:xfrm>
            <a:prstGeom prst="rect">
              <a:avLst/>
            </a:prstGeom>
          </p:spPr>
        </p:pic>
        <p:pic>
          <p:nvPicPr>
            <p:cNvPr id="16" name="Graphic 15" descr="Tools outline">
              <a:extLst>
                <a:ext uri="{FF2B5EF4-FFF2-40B4-BE49-F238E27FC236}">
                  <a16:creationId xmlns:a16="http://schemas.microsoft.com/office/drawing/2014/main" id="{3B8DBA7D-28FE-318F-18DF-AE428B60B2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65848" y="4042271"/>
              <a:ext cx="470670" cy="470670"/>
            </a:xfrm>
            <a:prstGeom prst="rect">
              <a:avLst/>
            </a:prstGeom>
          </p:spPr>
        </p:pic>
      </p:grpSp>
      <p:sp>
        <p:nvSpPr>
          <p:cNvPr id="2" name="TextBox 1">
            <a:extLst>
              <a:ext uri="{FF2B5EF4-FFF2-40B4-BE49-F238E27FC236}">
                <a16:creationId xmlns:a16="http://schemas.microsoft.com/office/drawing/2014/main" id="{E2B47B32-5C21-E7B2-F1FB-7857B50D7BEA}"/>
              </a:ext>
            </a:extLst>
          </p:cNvPr>
          <p:cNvSpPr txBox="1"/>
          <p:nvPr/>
        </p:nvSpPr>
        <p:spPr>
          <a:xfrm>
            <a:off x="9046119" y="6022074"/>
            <a:ext cx="184731" cy="369332"/>
          </a:xfrm>
          <a:prstGeom prst="rect">
            <a:avLst/>
          </a:prstGeom>
          <a:noFill/>
        </p:spPr>
        <p:txBody>
          <a:bodyPr wrap="none" rtlCol="0">
            <a:spAutoFit/>
          </a:bodyPr>
          <a:lstStyle/>
          <a:p>
            <a:endParaRPr lang="en-US" dirty="0"/>
          </a:p>
        </p:txBody>
      </p:sp>
      <p:sp>
        <p:nvSpPr>
          <p:cNvPr id="28" name="Rectangle 27">
            <a:extLst>
              <a:ext uri="{FF2B5EF4-FFF2-40B4-BE49-F238E27FC236}">
                <a16:creationId xmlns:a16="http://schemas.microsoft.com/office/drawing/2014/main" id="{B2CBCC75-D058-91D5-BBFD-6DD44BB39E7D}"/>
              </a:ext>
            </a:extLst>
          </p:cNvPr>
          <p:cNvSpPr/>
          <p:nvPr/>
        </p:nvSpPr>
        <p:spPr>
          <a:xfrm>
            <a:off x="579163" y="835925"/>
            <a:ext cx="11801512" cy="830997"/>
          </a:xfrm>
          <a:prstGeom prst="rect">
            <a:avLst/>
          </a:prstGeom>
        </p:spPr>
        <p:txBody>
          <a:bodyPr wrap="square">
            <a:spAutoFit/>
          </a:bodyPr>
          <a:lstStyle/>
          <a:p>
            <a:r>
              <a:rPr lang="en-US" sz="2400" dirty="0">
                <a:solidFill>
                  <a:srgbClr val="000000"/>
                </a:solidFill>
                <a:latin typeface="Montserrat" pitchFamily="2" charset="77"/>
              </a:rPr>
              <a:t>Recognize, value, and leverage the collective “experiential intelligence” across the North America Fashion Team</a:t>
            </a:r>
            <a:endParaRPr lang="en-US" sz="2400" dirty="0">
              <a:latin typeface="Montserrat" pitchFamily="2" charset="77"/>
            </a:endParaRPr>
          </a:p>
        </p:txBody>
      </p:sp>
      <p:pic>
        <p:nvPicPr>
          <p:cNvPr id="18" name="Picture 17" descr="Diagram&#10;&#10;Description automatically generated">
            <a:extLst>
              <a:ext uri="{FF2B5EF4-FFF2-40B4-BE49-F238E27FC236}">
                <a16:creationId xmlns:a16="http://schemas.microsoft.com/office/drawing/2014/main" id="{886473B3-C64B-85D5-53DA-891047BA14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18304" y="2376937"/>
            <a:ext cx="2434189" cy="3645138"/>
          </a:xfrm>
          <a:prstGeom prst="rect">
            <a:avLst/>
          </a:prstGeom>
        </p:spPr>
      </p:pic>
    </p:spTree>
    <p:extLst>
      <p:ext uri="{BB962C8B-B14F-4D97-AF65-F5344CB8AC3E}">
        <p14:creationId xmlns:p14="http://schemas.microsoft.com/office/powerpoint/2010/main" val="1077677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D41464-9251-4415-A92B-3DA0749966F2}"/>
              </a:ext>
            </a:extLst>
          </p:cNvPr>
          <p:cNvSpPr>
            <a:spLocks noGrp="1"/>
          </p:cNvSpPr>
          <p:nvPr>
            <p:ph type="body" sz="quarter" idx="10"/>
          </p:nvPr>
        </p:nvSpPr>
        <p:spPr>
          <a:xfrm>
            <a:off x="252836" y="171677"/>
            <a:ext cx="10336506" cy="552223"/>
          </a:xfrm>
        </p:spPr>
        <p:txBody>
          <a:bodyPr>
            <a:normAutofit lnSpcReduction="10000"/>
          </a:bodyPr>
          <a:lstStyle/>
          <a:p>
            <a:pPr lvl="0"/>
            <a:r>
              <a:rPr lang="en-US" dirty="0">
                <a:latin typeface="Montserrat SemiBold" pitchFamily="2" charset="77"/>
              </a:rPr>
              <a:t>What is Experiential Intelligence (XQ)?</a:t>
            </a:r>
          </a:p>
        </p:txBody>
      </p:sp>
      <p:grpSp>
        <p:nvGrpSpPr>
          <p:cNvPr id="3" name="Group 2">
            <a:extLst>
              <a:ext uri="{FF2B5EF4-FFF2-40B4-BE49-F238E27FC236}">
                <a16:creationId xmlns:a16="http://schemas.microsoft.com/office/drawing/2014/main" id="{5106E124-91E2-04BA-2DEB-E10EC78D1DE1}"/>
              </a:ext>
            </a:extLst>
          </p:cNvPr>
          <p:cNvGrpSpPr/>
          <p:nvPr/>
        </p:nvGrpSpPr>
        <p:grpSpPr>
          <a:xfrm>
            <a:off x="6016412" y="2012957"/>
            <a:ext cx="4905354" cy="3821758"/>
            <a:chOff x="3426465" y="2191775"/>
            <a:chExt cx="3185025" cy="2481451"/>
          </a:xfrm>
        </p:grpSpPr>
        <p:sp>
          <p:nvSpPr>
            <p:cNvPr id="5" name="Freeform: Shape 136">
              <a:extLst>
                <a:ext uri="{FF2B5EF4-FFF2-40B4-BE49-F238E27FC236}">
                  <a16:creationId xmlns:a16="http://schemas.microsoft.com/office/drawing/2014/main" id="{7A375DFE-C4AA-EB5E-08B5-F7AA915F9D9C}"/>
                </a:ext>
              </a:extLst>
            </p:cNvPr>
            <p:cNvSpPr/>
            <p:nvPr/>
          </p:nvSpPr>
          <p:spPr>
            <a:xfrm>
              <a:off x="3426465" y="2191775"/>
              <a:ext cx="3185025" cy="790880"/>
            </a:xfrm>
            <a:custGeom>
              <a:avLst/>
              <a:gdLst>
                <a:gd name="connsiteX0" fmla="*/ 0 w 3185025"/>
                <a:gd name="connsiteY0" fmla="*/ 0 h 790880"/>
                <a:gd name="connsiteX1" fmla="*/ 3185025 w 3185025"/>
                <a:gd name="connsiteY1" fmla="*/ 0 h 790880"/>
                <a:gd name="connsiteX2" fmla="*/ 3185025 w 3185025"/>
                <a:gd name="connsiteY2" fmla="*/ 790881 h 790880"/>
                <a:gd name="connsiteX3" fmla="*/ 0 w 3185025"/>
                <a:gd name="connsiteY3" fmla="*/ 790881 h 790880"/>
              </a:gdLst>
              <a:ahLst/>
              <a:cxnLst>
                <a:cxn ang="0">
                  <a:pos x="connsiteX0" y="connsiteY0"/>
                </a:cxn>
                <a:cxn ang="0">
                  <a:pos x="connsiteX1" y="connsiteY1"/>
                </a:cxn>
                <a:cxn ang="0">
                  <a:pos x="connsiteX2" y="connsiteY2"/>
                </a:cxn>
                <a:cxn ang="0">
                  <a:pos x="connsiteX3" y="connsiteY3"/>
                </a:cxn>
              </a:cxnLst>
              <a:rect l="l" t="t" r="r" b="b"/>
              <a:pathLst>
                <a:path w="3185025" h="790880">
                  <a:moveTo>
                    <a:pt x="0" y="0"/>
                  </a:moveTo>
                  <a:lnTo>
                    <a:pt x="3185025" y="0"/>
                  </a:lnTo>
                  <a:lnTo>
                    <a:pt x="3185025" y="790881"/>
                  </a:lnTo>
                  <a:lnTo>
                    <a:pt x="0" y="790881"/>
                  </a:lnTo>
                  <a:close/>
                </a:path>
              </a:pathLst>
            </a:custGeom>
            <a:solidFill>
              <a:srgbClr val="8CD24F"/>
            </a:solidFill>
            <a:ln w="8667" cap="flat">
              <a:noFill/>
              <a:prstDash val="solid"/>
              <a:miter/>
            </a:ln>
          </p:spPr>
          <p:txBody>
            <a:bodyPr rtlCol="0" anchor="ctr"/>
            <a:lstStyle/>
            <a:p>
              <a:endParaRPr lang="en-PK" sz="3200"/>
            </a:p>
          </p:txBody>
        </p:sp>
        <p:sp>
          <p:nvSpPr>
            <p:cNvPr id="6" name="Freeform: Shape 137">
              <a:extLst>
                <a:ext uri="{FF2B5EF4-FFF2-40B4-BE49-F238E27FC236}">
                  <a16:creationId xmlns:a16="http://schemas.microsoft.com/office/drawing/2014/main" id="{20581B1F-5FC1-0F53-AE3E-CD13ED6D7940}"/>
                </a:ext>
              </a:extLst>
            </p:cNvPr>
            <p:cNvSpPr/>
            <p:nvPr/>
          </p:nvSpPr>
          <p:spPr>
            <a:xfrm>
              <a:off x="3426465" y="3037104"/>
              <a:ext cx="3185025" cy="790880"/>
            </a:xfrm>
            <a:custGeom>
              <a:avLst/>
              <a:gdLst>
                <a:gd name="connsiteX0" fmla="*/ 0 w 3185025"/>
                <a:gd name="connsiteY0" fmla="*/ 0 h 790880"/>
                <a:gd name="connsiteX1" fmla="*/ 3185025 w 3185025"/>
                <a:gd name="connsiteY1" fmla="*/ 0 h 790880"/>
                <a:gd name="connsiteX2" fmla="*/ 3185025 w 3185025"/>
                <a:gd name="connsiteY2" fmla="*/ 790881 h 790880"/>
                <a:gd name="connsiteX3" fmla="*/ 0 w 3185025"/>
                <a:gd name="connsiteY3" fmla="*/ 790881 h 790880"/>
              </a:gdLst>
              <a:ahLst/>
              <a:cxnLst>
                <a:cxn ang="0">
                  <a:pos x="connsiteX0" y="connsiteY0"/>
                </a:cxn>
                <a:cxn ang="0">
                  <a:pos x="connsiteX1" y="connsiteY1"/>
                </a:cxn>
                <a:cxn ang="0">
                  <a:pos x="connsiteX2" y="connsiteY2"/>
                </a:cxn>
                <a:cxn ang="0">
                  <a:pos x="connsiteX3" y="connsiteY3"/>
                </a:cxn>
              </a:cxnLst>
              <a:rect l="l" t="t" r="r" b="b"/>
              <a:pathLst>
                <a:path w="3185025" h="790880">
                  <a:moveTo>
                    <a:pt x="0" y="0"/>
                  </a:moveTo>
                  <a:lnTo>
                    <a:pt x="3185025" y="0"/>
                  </a:lnTo>
                  <a:lnTo>
                    <a:pt x="3185025" y="790881"/>
                  </a:lnTo>
                  <a:lnTo>
                    <a:pt x="0" y="790881"/>
                  </a:lnTo>
                  <a:close/>
                </a:path>
              </a:pathLst>
            </a:custGeom>
            <a:solidFill>
              <a:srgbClr val="71B02C"/>
            </a:solidFill>
            <a:ln w="8667" cap="flat">
              <a:noFill/>
              <a:prstDash val="solid"/>
              <a:miter/>
            </a:ln>
          </p:spPr>
          <p:txBody>
            <a:bodyPr rtlCol="0" anchor="ctr"/>
            <a:lstStyle/>
            <a:p>
              <a:endParaRPr lang="en-PK" sz="3200"/>
            </a:p>
          </p:txBody>
        </p:sp>
        <p:sp>
          <p:nvSpPr>
            <p:cNvPr id="7" name="Freeform: Shape 138">
              <a:extLst>
                <a:ext uri="{FF2B5EF4-FFF2-40B4-BE49-F238E27FC236}">
                  <a16:creationId xmlns:a16="http://schemas.microsoft.com/office/drawing/2014/main" id="{8BEF1989-A298-4D02-B2AA-D7B759FB80EA}"/>
                </a:ext>
              </a:extLst>
            </p:cNvPr>
            <p:cNvSpPr/>
            <p:nvPr/>
          </p:nvSpPr>
          <p:spPr>
            <a:xfrm>
              <a:off x="3426465" y="3882346"/>
              <a:ext cx="3185025" cy="790880"/>
            </a:xfrm>
            <a:custGeom>
              <a:avLst/>
              <a:gdLst>
                <a:gd name="connsiteX0" fmla="*/ 0 w 3185025"/>
                <a:gd name="connsiteY0" fmla="*/ 0 h 790880"/>
                <a:gd name="connsiteX1" fmla="*/ 3185025 w 3185025"/>
                <a:gd name="connsiteY1" fmla="*/ 0 h 790880"/>
                <a:gd name="connsiteX2" fmla="*/ 3185025 w 3185025"/>
                <a:gd name="connsiteY2" fmla="*/ 790881 h 790880"/>
                <a:gd name="connsiteX3" fmla="*/ 0 w 3185025"/>
                <a:gd name="connsiteY3" fmla="*/ 790881 h 790880"/>
              </a:gdLst>
              <a:ahLst/>
              <a:cxnLst>
                <a:cxn ang="0">
                  <a:pos x="connsiteX0" y="connsiteY0"/>
                </a:cxn>
                <a:cxn ang="0">
                  <a:pos x="connsiteX1" y="connsiteY1"/>
                </a:cxn>
                <a:cxn ang="0">
                  <a:pos x="connsiteX2" y="connsiteY2"/>
                </a:cxn>
                <a:cxn ang="0">
                  <a:pos x="connsiteX3" y="connsiteY3"/>
                </a:cxn>
              </a:cxnLst>
              <a:rect l="l" t="t" r="r" b="b"/>
              <a:pathLst>
                <a:path w="3185025" h="790880">
                  <a:moveTo>
                    <a:pt x="0" y="0"/>
                  </a:moveTo>
                  <a:lnTo>
                    <a:pt x="3185025" y="0"/>
                  </a:lnTo>
                  <a:lnTo>
                    <a:pt x="3185025" y="790881"/>
                  </a:lnTo>
                  <a:lnTo>
                    <a:pt x="0" y="790881"/>
                  </a:lnTo>
                  <a:close/>
                </a:path>
              </a:pathLst>
            </a:custGeom>
            <a:solidFill>
              <a:srgbClr val="5D8B2C"/>
            </a:solidFill>
            <a:ln w="8667" cap="flat">
              <a:noFill/>
              <a:prstDash val="solid"/>
              <a:miter/>
            </a:ln>
          </p:spPr>
          <p:txBody>
            <a:bodyPr rtlCol="0" anchor="ctr"/>
            <a:lstStyle/>
            <a:p>
              <a:endParaRPr lang="en-PK" sz="3200"/>
            </a:p>
          </p:txBody>
        </p:sp>
        <p:sp>
          <p:nvSpPr>
            <p:cNvPr id="8" name="Freeform: Shape 143">
              <a:extLst>
                <a:ext uri="{FF2B5EF4-FFF2-40B4-BE49-F238E27FC236}">
                  <a16:creationId xmlns:a16="http://schemas.microsoft.com/office/drawing/2014/main" id="{8AD3071F-0219-807C-6EC0-EE0502C2C2C6}"/>
                </a:ext>
              </a:extLst>
            </p:cNvPr>
            <p:cNvSpPr/>
            <p:nvPr/>
          </p:nvSpPr>
          <p:spPr>
            <a:xfrm rot="2700000">
              <a:off x="3427632" y="2192882"/>
              <a:ext cx="788619" cy="788619"/>
            </a:xfrm>
            <a:custGeom>
              <a:avLst/>
              <a:gdLst>
                <a:gd name="connsiteX0" fmla="*/ 0 w 788619"/>
                <a:gd name="connsiteY0" fmla="*/ 0 h 788619"/>
                <a:gd name="connsiteX1" fmla="*/ 788619 w 788619"/>
                <a:gd name="connsiteY1" fmla="*/ 0 h 788619"/>
                <a:gd name="connsiteX2" fmla="*/ 788619 w 788619"/>
                <a:gd name="connsiteY2" fmla="*/ 788619 h 788619"/>
                <a:gd name="connsiteX3" fmla="*/ 0 w 788619"/>
                <a:gd name="connsiteY3" fmla="*/ 788619 h 788619"/>
              </a:gdLst>
              <a:ahLst/>
              <a:cxnLst>
                <a:cxn ang="0">
                  <a:pos x="connsiteX0" y="connsiteY0"/>
                </a:cxn>
                <a:cxn ang="0">
                  <a:pos x="connsiteX1" y="connsiteY1"/>
                </a:cxn>
                <a:cxn ang="0">
                  <a:pos x="connsiteX2" y="connsiteY2"/>
                </a:cxn>
                <a:cxn ang="0">
                  <a:pos x="connsiteX3" y="connsiteY3"/>
                </a:cxn>
              </a:cxnLst>
              <a:rect l="l" t="t" r="r" b="b"/>
              <a:pathLst>
                <a:path w="788619" h="788619">
                  <a:moveTo>
                    <a:pt x="0" y="0"/>
                  </a:moveTo>
                  <a:lnTo>
                    <a:pt x="788619" y="0"/>
                  </a:lnTo>
                  <a:lnTo>
                    <a:pt x="788619" y="788619"/>
                  </a:lnTo>
                  <a:lnTo>
                    <a:pt x="0" y="788619"/>
                  </a:lnTo>
                  <a:close/>
                </a:path>
              </a:pathLst>
            </a:custGeom>
            <a:solidFill>
              <a:srgbClr val="8CD24F"/>
            </a:solidFill>
            <a:ln w="8667" cap="flat">
              <a:noFill/>
              <a:prstDash val="solid"/>
              <a:miter/>
            </a:ln>
            <a:effectLst>
              <a:outerShdw blurRad="254000" dist="38100" dir="5400000" algn="t" rotWithShape="0">
                <a:prstClr val="black">
                  <a:alpha val="40000"/>
                </a:prstClr>
              </a:outerShdw>
            </a:effectLst>
          </p:spPr>
          <p:txBody>
            <a:bodyPr rtlCol="0" anchor="ctr"/>
            <a:lstStyle/>
            <a:p>
              <a:endParaRPr lang="en-PK" sz="3200"/>
            </a:p>
          </p:txBody>
        </p:sp>
        <p:sp>
          <p:nvSpPr>
            <p:cNvPr id="9" name="Freeform: Shape 145">
              <a:extLst>
                <a:ext uri="{FF2B5EF4-FFF2-40B4-BE49-F238E27FC236}">
                  <a16:creationId xmlns:a16="http://schemas.microsoft.com/office/drawing/2014/main" id="{45D9E84E-BA02-84F0-14C8-01CF1FA01C77}"/>
                </a:ext>
              </a:extLst>
            </p:cNvPr>
            <p:cNvSpPr/>
            <p:nvPr/>
          </p:nvSpPr>
          <p:spPr>
            <a:xfrm rot="2700000">
              <a:off x="3427610" y="3038192"/>
              <a:ext cx="788619" cy="788619"/>
            </a:xfrm>
            <a:custGeom>
              <a:avLst/>
              <a:gdLst>
                <a:gd name="connsiteX0" fmla="*/ 0 w 788619"/>
                <a:gd name="connsiteY0" fmla="*/ 0 h 788619"/>
                <a:gd name="connsiteX1" fmla="*/ 788619 w 788619"/>
                <a:gd name="connsiteY1" fmla="*/ 0 h 788619"/>
                <a:gd name="connsiteX2" fmla="*/ 788619 w 788619"/>
                <a:gd name="connsiteY2" fmla="*/ 788619 h 788619"/>
                <a:gd name="connsiteX3" fmla="*/ 0 w 788619"/>
                <a:gd name="connsiteY3" fmla="*/ 788619 h 788619"/>
              </a:gdLst>
              <a:ahLst/>
              <a:cxnLst>
                <a:cxn ang="0">
                  <a:pos x="connsiteX0" y="connsiteY0"/>
                </a:cxn>
                <a:cxn ang="0">
                  <a:pos x="connsiteX1" y="connsiteY1"/>
                </a:cxn>
                <a:cxn ang="0">
                  <a:pos x="connsiteX2" y="connsiteY2"/>
                </a:cxn>
                <a:cxn ang="0">
                  <a:pos x="connsiteX3" y="connsiteY3"/>
                </a:cxn>
              </a:cxnLst>
              <a:rect l="l" t="t" r="r" b="b"/>
              <a:pathLst>
                <a:path w="788619" h="788619">
                  <a:moveTo>
                    <a:pt x="0" y="0"/>
                  </a:moveTo>
                  <a:lnTo>
                    <a:pt x="788619" y="0"/>
                  </a:lnTo>
                  <a:lnTo>
                    <a:pt x="788619" y="788619"/>
                  </a:lnTo>
                  <a:lnTo>
                    <a:pt x="0" y="788619"/>
                  </a:lnTo>
                  <a:close/>
                </a:path>
              </a:pathLst>
            </a:custGeom>
            <a:solidFill>
              <a:srgbClr val="71B02C"/>
            </a:solidFill>
            <a:ln w="8667" cap="flat">
              <a:noFill/>
              <a:prstDash val="solid"/>
              <a:miter/>
            </a:ln>
            <a:effectLst>
              <a:outerShdw blurRad="254000" dist="38100" dir="5400000" algn="t" rotWithShape="0">
                <a:prstClr val="black">
                  <a:alpha val="40000"/>
                </a:prstClr>
              </a:outerShdw>
            </a:effectLst>
          </p:spPr>
          <p:txBody>
            <a:bodyPr rtlCol="0" anchor="ctr"/>
            <a:lstStyle/>
            <a:p>
              <a:endParaRPr lang="en-PK" sz="3200"/>
            </a:p>
          </p:txBody>
        </p:sp>
        <p:sp>
          <p:nvSpPr>
            <p:cNvPr id="10" name="Freeform: Shape 147">
              <a:extLst>
                <a:ext uri="{FF2B5EF4-FFF2-40B4-BE49-F238E27FC236}">
                  <a16:creationId xmlns:a16="http://schemas.microsoft.com/office/drawing/2014/main" id="{5C58DE94-C036-E61E-3729-FD366FA28177}"/>
                </a:ext>
              </a:extLst>
            </p:cNvPr>
            <p:cNvSpPr/>
            <p:nvPr/>
          </p:nvSpPr>
          <p:spPr>
            <a:xfrm rot="2700000">
              <a:off x="3427644" y="3883442"/>
              <a:ext cx="788619" cy="788619"/>
            </a:xfrm>
            <a:custGeom>
              <a:avLst/>
              <a:gdLst>
                <a:gd name="connsiteX0" fmla="*/ 0 w 788619"/>
                <a:gd name="connsiteY0" fmla="*/ 0 h 788619"/>
                <a:gd name="connsiteX1" fmla="*/ 788619 w 788619"/>
                <a:gd name="connsiteY1" fmla="*/ 0 h 788619"/>
                <a:gd name="connsiteX2" fmla="*/ 788619 w 788619"/>
                <a:gd name="connsiteY2" fmla="*/ 788619 h 788619"/>
                <a:gd name="connsiteX3" fmla="*/ 0 w 788619"/>
                <a:gd name="connsiteY3" fmla="*/ 788619 h 788619"/>
              </a:gdLst>
              <a:ahLst/>
              <a:cxnLst>
                <a:cxn ang="0">
                  <a:pos x="connsiteX0" y="connsiteY0"/>
                </a:cxn>
                <a:cxn ang="0">
                  <a:pos x="connsiteX1" y="connsiteY1"/>
                </a:cxn>
                <a:cxn ang="0">
                  <a:pos x="connsiteX2" y="connsiteY2"/>
                </a:cxn>
                <a:cxn ang="0">
                  <a:pos x="connsiteX3" y="connsiteY3"/>
                </a:cxn>
              </a:cxnLst>
              <a:rect l="l" t="t" r="r" b="b"/>
              <a:pathLst>
                <a:path w="788619" h="788619">
                  <a:moveTo>
                    <a:pt x="0" y="0"/>
                  </a:moveTo>
                  <a:lnTo>
                    <a:pt x="788619" y="0"/>
                  </a:lnTo>
                  <a:lnTo>
                    <a:pt x="788619" y="788619"/>
                  </a:lnTo>
                  <a:lnTo>
                    <a:pt x="0" y="788619"/>
                  </a:lnTo>
                  <a:close/>
                </a:path>
              </a:pathLst>
            </a:custGeom>
            <a:solidFill>
              <a:srgbClr val="5D8B2C"/>
            </a:solidFill>
            <a:ln w="8667" cap="flat">
              <a:noFill/>
              <a:prstDash val="solid"/>
              <a:miter/>
            </a:ln>
            <a:effectLst>
              <a:outerShdw blurRad="254000" dist="38100" dir="5400000" algn="t" rotWithShape="0">
                <a:prstClr val="black">
                  <a:alpha val="40000"/>
                </a:prstClr>
              </a:outerShdw>
            </a:effectLst>
          </p:spPr>
          <p:txBody>
            <a:bodyPr rtlCol="0" anchor="ctr"/>
            <a:lstStyle/>
            <a:p>
              <a:endParaRPr lang="en-PK" sz="3200" dirty="0"/>
            </a:p>
          </p:txBody>
        </p:sp>
        <p:sp>
          <p:nvSpPr>
            <p:cNvPr id="11" name="TextBox 10">
              <a:extLst>
                <a:ext uri="{FF2B5EF4-FFF2-40B4-BE49-F238E27FC236}">
                  <a16:creationId xmlns:a16="http://schemas.microsoft.com/office/drawing/2014/main" id="{36C7BB05-223F-6417-77E5-62775E792260}"/>
                </a:ext>
              </a:extLst>
            </p:cNvPr>
            <p:cNvSpPr txBox="1"/>
            <p:nvPr/>
          </p:nvSpPr>
          <p:spPr>
            <a:xfrm>
              <a:off x="4320709" y="2356383"/>
              <a:ext cx="1339747" cy="459627"/>
            </a:xfrm>
            <a:prstGeom prst="rect">
              <a:avLst/>
            </a:prstGeom>
            <a:noFill/>
          </p:spPr>
          <p:txBody>
            <a:bodyPr wrap="none" rtlCol="0">
              <a:spAutoFit/>
            </a:bodyPr>
            <a:lstStyle/>
            <a:p>
              <a:r>
                <a:rPr lang="en-US" sz="2400" b="1" dirty="0">
                  <a:solidFill>
                    <a:schemeClr val="bg1"/>
                  </a:solidFill>
                  <a:latin typeface="Montserrat" pitchFamily="2" charset="0"/>
                </a:rPr>
                <a:t>Mindsets</a:t>
              </a:r>
            </a:p>
            <a:p>
              <a:r>
                <a:rPr lang="en-US" sz="1600" dirty="0">
                  <a:solidFill>
                    <a:schemeClr val="bg1"/>
                  </a:solidFill>
                  <a:latin typeface="Montserrat" pitchFamily="2" charset="0"/>
                </a:rPr>
                <a:t>Attitudes &amp; Beliefs</a:t>
              </a:r>
            </a:p>
          </p:txBody>
        </p:sp>
        <p:sp>
          <p:nvSpPr>
            <p:cNvPr id="12" name="TextBox 11">
              <a:extLst>
                <a:ext uri="{FF2B5EF4-FFF2-40B4-BE49-F238E27FC236}">
                  <a16:creationId xmlns:a16="http://schemas.microsoft.com/office/drawing/2014/main" id="{96D1873A-4D97-CE02-E968-9C539900CD4D}"/>
                </a:ext>
              </a:extLst>
            </p:cNvPr>
            <p:cNvSpPr txBox="1"/>
            <p:nvPr/>
          </p:nvSpPr>
          <p:spPr>
            <a:xfrm>
              <a:off x="4320709" y="3124768"/>
              <a:ext cx="2236936" cy="619498"/>
            </a:xfrm>
            <a:prstGeom prst="rect">
              <a:avLst/>
            </a:prstGeom>
            <a:noFill/>
          </p:spPr>
          <p:txBody>
            <a:bodyPr wrap="none" rtlCol="0">
              <a:spAutoFit/>
            </a:bodyPr>
            <a:lstStyle/>
            <a:p>
              <a:r>
                <a:rPr lang="en-US" sz="2400" b="1" dirty="0">
                  <a:solidFill>
                    <a:schemeClr val="bg1"/>
                  </a:solidFill>
                  <a:latin typeface="Montserrat" pitchFamily="2" charset="0"/>
                </a:rPr>
                <a:t>Abilities</a:t>
              </a:r>
            </a:p>
            <a:p>
              <a:r>
                <a:rPr lang="en-US" sz="1600" dirty="0">
                  <a:solidFill>
                    <a:schemeClr val="bg1"/>
                  </a:solidFill>
                  <a:latin typeface="Montserrat" pitchFamily="2" charset="0"/>
                </a:rPr>
                <a:t>Competencies that integrate</a:t>
              </a:r>
            </a:p>
            <a:p>
              <a:r>
                <a:rPr lang="en-US" sz="1600" dirty="0">
                  <a:solidFill>
                    <a:schemeClr val="bg1"/>
                  </a:solidFill>
                  <a:latin typeface="Montserrat" pitchFamily="2" charset="0"/>
                </a:rPr>
                <a:t>knowledge, skills, &amp; experiences</a:t>
              </a:r>
            </a:p>
          </p:txBody>
        </p:sp>
        <p:sp>
          <p:nvSpPr>
            <p:cNvPr id="13" name="TextBox 12">
              <a:extLst>
                <a:ext uri="{FF2B5EF4-FFF2-40B4-BE49-F238E27FC236}">
                  <a16:creationId xmlns:a16="http://schemas.microsoft.com/office/drawing/2014/main" id="{651106AC-3123-4E0E-5B5B-732F35873FB7}"/>
                </a:ext>
              </a:extLst>
            </p:cNvPr>
            <p:cNvSpPr txBox="1"/>
            <p:nvPr/>
          </p:nvSpPr>
          <p:spPr>
            <a:xfrm>
              <a:off x="4320709" y="4046954"/>
              <a:ext cx="1377216" cy="459627"/>
            </a:xfrm>
            <a:prstGeom prst="rect">
              <a:avLst/>
            </a:prstGeom>
            <a:noFill/>
          </p:spPr>
          <p:txBody>
            <a:bodyPr wrap="none" rtlCol="0">
              <a:spAutoFit/>
            </a:bodyPr>
            <a:lstStyle/>
            <a:p>
              <a:r>
                <a:rPr lang="en-US" sz="2400" b="1" dirty="0">
                  <a:solidFill>
                    <a:schemeClr val="bg1"/>
                  </a:solidFill>
                  <a:latin typeface="Montserrat" pitchFamily="2" charset="0"/>
                </a:rPr>
                <a:t>Know-How</a:t>
              </a:r>
            </a:p>
            <a:p>
              <a:r>
                <a:rPr lang="en-US" sz="1600" dirty="0">
                  <a:solidFill>
                    <a:schemeClr val="bg1"/>
                  </a:solidFill>
                  <a:latin typeface="Montserrat" pitchFamily="2" charset="0"/>
                </a:rPr>
                <a:t>Knowledge &amp; Skills</a:t>
              </a:r>
              <a:endParaRPr lang="en-US" sz="1400" dirty="0">
                <a:solidFill>
                  <a:schemeClr val="bg1"/>
                </a:solidFill>
                <a:latin typeface="Montserrat" pitchFamily="2" charset="0"/>
              </a:endParaRPr>
            </a:p>
          </p:txBody>
        </p:sp>
        <p:pic>
          <p:nvPicPr>
            <p:cNvPr id="14" name="Graphic 13" descr="Head with gears outline">
              <a:extLst>
                <a:ext uri="{FF2B5EF4-FFF2-40B4-BE49-F238E27FC236}">
                  <a16:creationId xmlns:a16="http://schemas.microsoft.com/office/drawing/2014/main" id="{BF6D6217-9F33-7908-B151-BEA7C99865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45158" y="2249183"/>
              <a:ext cx="608797" cy="608797"/>
            </a:xfrm>
            <a:prstGeom prst="rect">
              <a:avLst/>
            </a:prstGeom>
          </p:spPr>
        </p:pic>
        <p:pic>
          <p:nvPicPr>
            <p:cNvPr id="15" name="Graphic 14" descr="Lights On with solid fill">
              <a:extLst>
                <a:ext uri="{FF2B5EF4-FFF2-40B4-BE49-F238E27FC236}">
                  <a16:creationId xmlns:a16="http://schemas.microsoft.com/office/drawing/2014/main" id="{712641AB-379B-FFFB-D6D1-530E3211D6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45158" y="3082986"/>
              <a:ext cx="534056" cy="534056"/>
            </a:xfrm>
            <a:prstGeom prst="rect">
              <a:avLst/>
            </a:prstGeom>
          </p:spPr>
        </p:pic>
        <p:pic>
          <p:nvPicPr>
            <p:cNvPr id="16" name="Graphic 15" descr="Tools outline">
              <a:extLst>
                <a:ext uri="{FF2B5EF4-FFF2-40B4-BE49-F238E27FC236}">
                  <a16:creationId xmlns:a16="http://schemas.microsoft.com/office/drawing/2014/main" id="{3B8DBA7D-28FE-318F-18DF-AE428B60B2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65848" y="4042271"/>
              <a:ext cx="470670" cy="470670"/>
            </a:xfrm>
            <a:prstGeom prst="rect">
              <a:avLst/>
            </a:prstGeom>
          </p:spPr>
        </p:pic>
      </p:grpSp>
      <p:sp>
        <p:nvSpPr>
          <p:cNvPr id="2" name="TextBox 1">
            <a:extLst>
              <a:ext uri="{FF2B5EF4-FFF2-40B4-BE49-F238E27FC236}">
                <a16:creationId xmlns:a16="http://schemas.microsoft.com/office/drawing/2014/main" id="{E2B47B32-5C21-E7B2-F1FB-7857B50D7BEA}"/>
              </a:ext>
            </a:extLst>
          </p:cNvPr>
          <p:cNvSpPr txBox="1"/>
          <p:nvPr/>
        </p:nvSpPr>
        <p:spPr>
          <a:xfrm>
            <a:off x="9762483" y="5838484"/>
            <a:ext cx="184731" cy="369332"/>
          </a:xfrm>
          <a:prstGeom prst="rect">
            <a:avLst/>
          </a:prstGeom>
          <a:noFill/>
        </p:spPr>
        <p:txBody>
          <a:bodyPr wrap="none" rtlCol="0">
            <a:spAutoFit/>
          </a:bodyPr>
          <a:lstStyle/>
          <a:p>
            <a:endParaRPr lang="en-US" dirty="0"/>
          </a:p>
        </p:txBody>
      </p:sp>
      <p:sp>
        <p:nvSpPr>
          <p:cNvPr id="28" name="Rectangle 27">
            <a:extLst>
              <a:ext uri="{FF2B5EF4-FFF2-40B4-BE49-F238E27FC236}">
                <a16:creationId xmlns:a16="http://schemas.microsoft.com/office/drawing/2014/main" id="{B2CBCC75-D058-91D5-BBFD-6DD44BB39E7D}"/>
              </a:ext>
            </a:extLst>
          </p:cNvPr>
          <p:cNvSpPr/>
          <p:nvPr/>
        </p:nvSpPr>
        <p:spPr>
          <a:xfrm>
            <a:off x="1143184" y="2290819"/>
            <a:ext cx="3635294" cy="2677656"/>
          </a:xfrm>
          <a:prstGeom prst="rect">
            <a:avLst/>
          </a:prstGeom>
        </p:spPr>
        <p:txBody>
          <a:bodyPr wrap="square">
            <a:spAutoFit/>
          </a:bodyPr>
          <a:lstStyle/>
          <a:p>
            <a:r>
              <a:rPr lang="en-US" sz="2400" i="1" dirty="0">
                <a:solidFill>
                  <a:srgbClr val="000000"/>
                </a:solidFill>
                <a:latin typeface="Montserrat" pitchFamily="2" charset="77"/>
                <a:ea typeface="Calibri" panose="020F0502020204030204" pitchFamily="34" charset="0"/>
              </a:rPr>
              <a:t>XQ is the combination of mindsets, abilities, and know-how gained from your unique life experience that empowers you to achieve your goals.</a:t>
            </a:r>
            <a:r>
              <a:rPr lang="en-US" sz="2400" dirty="0">
                <a:latin typeface="Montserrat" pitchFamily="2" charset="77"/>
              </a:rPr>
              <a:t> </a:t>
            </a:r>
          </a:p>
        </p:txBody>
      </p:sp>
      <p:sp>
        <p:nvSpPr>
          <p:cNvPr id="18" name="TextBox 17">
            <a:extLst>
              <a:ext uri="{FF2B5EF4-FFF2-40B4-BE49-F238E27FC236}">
                <a16:creationId xmlns:a16="http://schemas.microsoft.com/office/drawing/2014/main" id="{95513D22-91FB-6005-A0C7-D8589057418F}"/>
              </a:ext>
            </a:extLst>
          </p:cNvPr>
          <p:cNvSpPr txBox="1"/>
          <p:nvPr/>
        </p:nvSpPr>
        <p:spPr>
          <a:xfrm>
            <a:off x="5421089" y="1323264"/>
            <a:ext cx="6096000" cy="369332"/>
          </a:xfrm>
          <a:prstGeom prst="rect">
            <a:avLst/>
          </a:prstGeom>
          <a:noFill/>
        </p:spPr>
        <p:txBody>
          <a:bodyPr wrap="square">
            <a:spAutoFit/>
          </a:bodyPr>
          <a:lstStyle/>
          <a:p>
            <a:pPr algn="ctr"/>
            <a:r>
              <a:rPr lang="en-US" sz="1800" b="1" dirty="0">
                <a:solidFill>
                  <a:srgbClr val="000000"/>
                </a:solidFill>
                <a:latin typeface="Montserrat" pitchFamily="2" charset="77"/>
                <a:ea typeface="Calibri" panose="020F0502020204030204" pitchFamily="34" charset="0"/>
              </a:rPr>
              <a:t>Experiential Intelligence Building Blocks</a:t>
            </a:r>
            <a:endParaRPr lang="en-US" b="1" dirty="0"/>
          </a:p>
        </p:txBody>
      </p:sp>
      <p:sp>
        <p:nvSpPr>
          <p:cNvPr id="19" name="Rectangle 18">
            <a:extLst>
              <a:ext uri="{FF2B5EF4-FFF2-40B4-BE49-F238E27FC236}">
                <a16:creationId xmlns:a16="http://schemas.microsoft.com/office/drawing/2014/main" id="{68878A7B-F556-0451-79FB-7257788DFE34}"/>
              </a:ext>
            </a:extLst>
          </p:cNvPr>
          <p:cNvSpPr/>
          <p:nvPr/>
        </p:nvSpPr>
        <p:spPr>
          <a:xfrm>
            <a:off x="6914595" y="5869034"/>
            <a:ext cx="4403309" cy="261610"/>
          </a:xfrm>
          <a:prstGeom prst="rect">
            <a:avLst/>
          </a:prstGeom>
        </p:spPr>
        <p:txBody>
          <a:bodyPr wrap="square">
            <a:spAutoFit/>
          </a:bodyPr>
          <a:lstStyle/>
          <a:p>
            <a:r>
              <a:rPr lang="en-US" sz="1100" dirty="0">
                <a:solidFill>
                  <a:srgbClr val="000000"/>
                </a:solidFill>
                <a:latin typeface="Montserrat" pitchFamily="2" charset="77"/>
                <a:ea typeface="Calibri" panose="020F0502020204030204" pitchFamily="34" charset="0"/>
              </a:rPr>
              <a:t>From the book </a:t>
            </a:r>
            <a:r>
              <a:rPr lang="en-US" sz="1100" i="1" dirty="0">
                <a:solidFill>
                  <a:srgbClr val="000000"/>
                </a:solidFill>
                <a:latin typeface="Montserrat" pitchFamily="2" charset="77"/>
                <a:ea typeface="Calibri" panose="020F0502020204030204" pitchFamily="34" charset="0"/>
              </a:rPr>
              <a:t>Experiential Intelligence </a:t>
            </a:r>
            <a:r>
              <a:rPr lang="en-US" sz="1100" dirty="0">
                <a:solidFill>
                  <a:srgbClr val="000000"/>
                </a:solidFill>
                <a:latin typeface="Montserrat" pitchFamily="2" charset="77"/>
                <a:ea typeface="Calibri" panose="020F0502020204030204" pitchFamily="34" charset="0"/>
              </a:rPr>
              <a:t>by Soren Kaplan</a:t>
            </a:r>
            <a:endParaRPr lang="en-US" sz="1100" dirty="0">
              <a:latin typeface="Montserrat" pitchFamily="2" charset="77"/>
            </a:endParaRPr>
          </a:p>
        </p:txBody>
      </p:sp>
    </p:spTree>
    <p:extLst>
      <p:ext uri="{BB962C8B-B14F-4D97-AF65-F5344CB8AC3E}">
        <p14:creationId xmlns:p14="http://schemas.microsoft.com/office/powerpoint/2010/main" val="3110139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D41464-9251-4415-A92B-3DA0749966F2}"/>
              </a:ext>
            </a:extLst>
          </p:cNvPr>
          <p:cNvSpPr>
            <a:spLocks noGrp="1"/>
          </p:cNvSpPr>
          <p:nvPr>
            <p:ph type="body" sz="quarter" idx="10"/>
          </p:nvPr>
        </p:nvSpPr>
        <p:spPr>
          <a:xfrm>
            <a:off x="252837" y="171677"/>
            <a:ext cx="6227082" cy="552223"/>
          </a:xfrm>
        </p:spPr>
        <p:txBody>
          <a:bodyPr>
            <a:normAutofit lnSpcReduction="10000"/>
          </a:bodyPr>
          <a:lstStyle/>
          <a:p>
            <a:pPr lvl="0"/>
            <a:r>
              <a:rPr lang="en-US" dirty="0">
                <a:latin typeface="Montserrat SemiBold" pitchFamily="2" charset="77"/>
              </a:rPr>
              <a:t>Three Intelligences</a:t>
            </a:r>
          </a:p>
        </p:txBody>
      </p:sp>
      <p:grpSp>
        <p:nvGrpSpPr>
          <p:cNvPr id="17" name="Group 16">
            <a:extLst>
              <a:ext uri="{FF2B5EF4-FFF2-40B4-BE49-F238E27FC236}">
                <a16:creationId xmlns:a16="http://schemas.microsoft.com/office/drawing/2014/main" id="{D014D8E3-7224-5025-E321-EA08BAA142FF}"/>
              </a:ext>
            </a:extLst>
          </p:cNvPr>
          <p:cNvGrpSpPr/>
          <p:nvPr/>
        </p:nvGrpSpPr>
        <p:grpSpPr>
          <a:xfrm>
            <a:off x="6702175" y="997282"/>
            <a:ext cx="4718912" cy="4699050"/>
            <a:chOff x="1609081" y="1821847"/>
            <a:chExt cx="3227891" cy="3214305"/>
          </a:xfrm>
        </p:grpSpPr>
        <p:sp>
          <p:nvSpPr>
            <p:cNvPr id="18" name="Freeform: Shape 4">
              <a:extLst>
                <a:ext uri="{FF2B5EF4-FFF2-40B4-BE49-F238E27FC236}">
                  <a16:creationId xmlns:a16="http://schemas.microsoft.com/office/drawing/2014/main" id="{535667CC-A80B-4533-7517-2361754F11B7}"/>
                </a:ext>
              </a:extLst>
            </p:cNvPr>
            <p:cNvSpPr/>
            <p:nvPr/>
          </p:nvSpPr>
          <p:spPr>
            <a:xfrm>
              <a:off x="2721458" y="2981102"/>
              <a:ext cx="1003323" cy="1061430"/>
            </a:xfrm>
            <a:custGeom>
              <a:avLst/>
              <a:gdLst>
                <a:gd name="connsiteX0" fmla="*/ 674112 w 1348276"/>
                <a:gd name="connsiteY0" fmla="*/ 1358971 h 1358972"/>
                <a:gd name="connsiteX1" fmla="*/ 0 w 1348276"/>
                <a:gd name="connsiteY1" fmla="*/ 1189249 h 1358972"/>
                <a:gd name="connsiteX2" fmla="*/ 674008 w 1348276"/>
                <a:gd name="connsiteY2" fmla="*/ 0 h 1358972"/>
                <a:gd name="connsiteX3" fmla="*/ 1343373 w 1348276"/>
                <a:gd name="connsiteY3" fmla="*/ 1090108 h 1358972"/>
                <a:gd name="connsiteX4" fmla="*/ 1348277 w 1348276"/>
                <a:gd name="connsiteY4" fmla="*/ 1189223 h 1358972"/>
                <a:gd name="connsiteX5" fmla="*/ 674112 w 1348276"/>
                <a:gd name="connsiteY5" fmla="*/ 1358970 h 135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8276" h="1358972">
                  <a:moveTo>
                    <a:pt x="674112" y="1358971"/>
                  </a:moveTo>
                  <a:cubicBezTo>
                    <a:pt x="438792" y="1359320"/>
                    <a:pt x="207100" y="1300987"/>
                    <a:pt x="0" y="1189249"/>
                  </a:cubicBezTo>
                  <a:cubicBezTo>
                    <a:pt x="6990" y="686736"/>
                    <a:pt x="274705" y="247266"/>
                    <a:pt x="674008" y="0"/>
                  </a:cubicBezTo>
                  <a:cubicBezTo>
                    <a:pt x="1043680" y="228799"/>
                    <a:pt x="1304066" y="623616"/>
                    <a:pt x="1343373" y="1090108"/>
                  </a:cubicBezTo>
                  <a:cubicBezTo>
                    <a:pt x="1346173" y="1123338"/>
                    <a:pt x="1347807" y="1156376"/>
                    <a:pt x="1348277" y="1189223"/>
                  </a:cubicBezTo>
                  <a:cubicBezTo>
                    <a:pt x="1141164" y="1300978"/>
                    <a:pt x="909452" y="1359321"/>
                    <a:pt x="674112" y="1358970"/>
                  </a:cubicBezTo>
                  <a:close/>
                </a:path>
              </a:pathLst>
            </a:custGeom>
            <a:solidFill>
              <a:srgbClr val="5D9123"/>
            </a:solidFill>
            <a:ln w="2605" cap="flat">
              <a:noFill/>
              <a:prstDash val="solid"/>
              <a:miter/>
            </a:ln>
          </p:spPr>
          <p:txBody>
            <a:bodyPr rtlCol="0" anchor="ctr"/>
            <a:lstStyle/>
            <a:p>
              <a:endParaRPr lang="en-PK" sz="3600"/>
            </a:p>
          </p:txBody>
        </p:sp>
        <p:sp>
          <p:nvSpPr>
            <p:cNvPr id="19" name="Freeform: Shape 5">
              <a:extLst>
                <a:ext uri="{FF2B5EF4-FFF2-40B4-BE49-F238E27FC236}">
                  <a16:creationId xmlns:a16="http://schemas.microsoft.com/office/drawing/2014/main" id="{79A8F0F9-D942-E7D7-6A0C-82E8AAEBB566}"/>
                </a:ext>
              </a:extLst>
            </p:cNvPr>
            <p:cNvSpPr/>
            <p:nvPr/>
          </p:nvSpPr>
          <p:spPr>
            <a:xfrm>
              <a:off x="2165274" y="1821847"/>
              <a:ext cx="2115650" cy="2088042"/>
            </a:xfrm>
            <a:custGeom>
              <a:avLst/>
              <a:gdLst>
                <a:gd name="connsiteX0" fmla="*/ 1421517 w 2843034"/>
                <a:gd name="connsiteY0" fmla="*/ 0 h 2673365"/>
                <a:gd name="connsiteX1" fmla="*/ 0 w 2843034"/>
                <a:gd name="connsiteY1" fmla="*/ 1421517 h 2673365"/>
                <a:gd name="connsiteX2" fmla="*/ 130 w 2843034"/>
                <a:gd name="connsiteY2" fmla="*/ 1441627 h 2673365"/>
                <a:gd name="connsiteX3" fmla="*/ 554940 w 2843034"/>
                <a:gd name="connsiteY3" fmla="*/ 1277018 h 2673365"/>
                <a:gd name="connsiteX4" fmla="*/ 2090856 w 2843034"/>
                <a:gd name="connsiteY4" fmla="*/ 2574251 h 2673365"/>
                <a:gd name="connsiteX5" fmla="*/ 2095760 w 2843034"/>
                <a:gd name="connsiteY5" fmla="*/ 2673366 h 2673365"/>
                <a:gd name="connsiteX6" fmla="*/ 2843035 w 2843034"/>
                <a:gd name="connsiteY6" fmla="*/ 1421596 h 2673365"/>
                <a:gd name="connsiteX7" fmla="*/ 1421517 w 2843034"/>
                <a:gd name="connsiteY7" fmla="*/ 0 h 267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034" h="2673365">
                  <a:moveTo>
                    <a:pt x="1421517" y="0"/>
                  </a:moveTo>
                  <a:cubicBezTo>
                    <a:pt x="636422" y="0"/>
                    <a:pt x="0" y="636422"/>
                    <a:pt x="0" y="1421517"/>
                  </a:cubicBezTo>
                  <a:cubicBezTo>
                    <a:pt x="0" y="1428229"/>
                    <a:pt x="43" y="1434933"/>
                    <a:pt x="130" y="1441627"/>
                  </a:cubicBezTo>
                  <a:cubicBezTo>
                    <a:pt x="171770" y="1349167"/>
                    <a:pt x="360647" y="1293128"/>
                    <a:pt x="554940" y="1277018"/>
                  </a:cubicBezTo>
                  <a:cubicBezTo>
                    <a:pt x="1337270" y="1211107"/>
                    <a:pt x="2024945" y="1791894"/>
                    <a:pt x="2090856" y="2574251"/>
                  </a:cubicBezTo>
                  <a:cubicBezTo>
                    <a:pt x="2093656" y="2607480"/>
                    <a:pt x="2095290" y="2640518"/>
                    <a:pt x="2095760" y="2673366"/>
                  </a:cubicBezTo>
                  <a:cubicBezTo>
                    <a:pt x="2540760" y="2433272"/>
                    <a:pt x="2843035" y="1962763"/>
                    <a:pt x="2843035" y="1421596"/>
                  </a:cubicBezTo>
                  <a:cubicBezTo>
                    <a:pt x="2843035" y="636475"/>
                    <a:pt x="2206612" y="0"/>
                    <a:pt x="1421517" y="0"/>
                  </a:cubicBezTo>
                  <a:close/>
                </a:path>
              </a:pathLst>
            </a:custGeom>
            <a:solidFill>
              <a:srgbClr val="70AF40"/>
            </a:solidFill>
            <a:ln w="2605" cap="flat">
              <a:noFill/>
              <a:prstDash val="solid"/>
              <a:miter/>
            </a:ln>
            <a:effectLst>
              <a:outerShdw blurRad="63500" sx="102000" sy="102000" algn="ctr" rotWithShape="0">
                <a:prstClr val="black">
                  <a:alpha val="40000"/>
                </a:prstClr>
              </a:outerShdw>
            </a:effectLst>
          </p:spPr>
          <p:txBody>
            <a:bodyPr rtlCol="0" anchor="ctr"/>
            <a:lstStyle/>
            <a:p>
              <a:endParaRPr lang="en-PK" sz="3600"/>
            </a:p>
          </p:txBody>
        </p:sp>
        <p:sp>
          <p:nvSpPr>
            <p:cNvPr id="20" name="Freeform: Shape 6">
              <a:extLst>
                <a:ext uri="{FF2B5EF4-FFF2-40B4-BE49-F238E27FC236}">
                  <a16:creationId xmlns:a16="http://schemas.microsoft.com/office/drawing/2014/main" id="{034CE163-2F47-6C5B-D31B-0853FBD325D1}"/>
                </a:ext>
              </a:extLst>
            </p:cNvPr>
            <p:cNvSpPr/>
            <p:nvPr/>
          </p:nvSpPr>
          <p:spPr>
            <a:xfrm>
              <a:off x="2165255" y="2691967"/>
              <a:ext cx="1058874" cy="289766"/>
            </a:xfrm>
            <a:custGeom>
              <a:avLst/>
              <a:gdLst>
                <a:gd name="connsiteX0" fmla="*/ 590412 w 1422925"/>
                <a:gd name="connsiteY0" fmla="*/ 5939 h 370995"/>
                <a:gd name="connsiteX1" fmla="*/ 19771 w 1422925"/>
                <a:gd name="connsiteY1" fmla="*/ 69868 h 370995"/>
                <a:gd name="connsiteX2" fmla="*/ 0 w 1422925"/>
                <a:gd name="connsiteY2" fmla="*/ 307484 h 370995"/>
                <a:gd name="connsiteX3" fmla="*/ 131 w 1422925"/>
                <a:gd name="connsiteY3" fmla="*/ 327593 h 370995"/>
                <a:gd name="connsiteX4" fmla="*/ 1422926 w 1422925"/>
                <a:gd name="connsiteY4" fmla="*/ 370995 h 370995"/>
                <a:gd name="connsiteX5" fmla="*/ 590412 w 1422925"/>
                <a:gd name="connsiteY5" fmla="*/ 5939 h 37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2925" h="370995">
                  <a:moveTo>
                    <a:pt x="590412" y="5939"/>
                  </a:moveTo>
                  <a:cubicBezTo>
                    <a:pt x="397831" y="-11700"/>
                    <a:pt x="203675" y="10051"/>
                    <a:pt x="19771" y="69868"/>
                  </a:cubicBezTo>
                  <a:cubicBezTo>
                    <a:pt x="6589" y="148387"/>
                    <a:pt x="-25" y="227867"/>
                    <a:pt x="0" y="307484"/>
                  </a:cubicBezTo>
                  <a:cubicBezTo>
                    <a:pt x="0" y="314196"/>
                    <a:pt x="44" y="320899"/>
                    <a:pt x="131" y="327593"/>
                  </a:cubicBezTo>
                  <a:cubicBezTo>
                    <a:pt x="448094" y="86846"/>
                    <a:pt x="990470" y="103391"/>
                    <a:pt x="1422926" y="370995"/>
                  </a:cubicBezTo>
                  <a:cubicBezTo>
                    <a:pt x="1192775" y="161596"/>
                    <a:pt x="900356" y="33371"/>
                    <a:pt x="590412" y="5939"/>
                  </a:cubicBezTo>
                  <a:close/>
                </a:path>
              </a:pathLst>
            </a:custGeom>
            <a:solidFill>
              <a:schemeClr val="tx1">
                <a:lumMod val="95000"/>
                <a:lumOff val="5000"/>
                <a:alpha val="26000"/>
              </a:schemeClr>
            </a:solidFill>
            <a:ln w="2605" cap="flat">
              <a:noFill/>
              <a:prstDash val="solid"/>
              <a:miter/>
            </a:ln>
          </p:spPr>
          <p:txBody>
            <a:bodyPr rtlCol="0" anchor="ctr"/>
            <a:lstStyle/>
            <a:p>
              <a:endParaRPr lang="en-PK" sz="3600"/>
            </a:p>
          </p:txBody>
        </p:sp>
        <p:sp>
          <p:nvSpPr>
            <p:cNvPr id="21" name="Freeform: Shape 7">
              <a:extLst>
                <a:ext uri="{FF2B5EF4-FFF2-40B4-BE49-F238E27FC236}">
                  <a16:creationId xmlns:a16="http://schemas.microsoft.com/office/drawing/2014/main" id="{611508D1-D823-3319-8601-C630E49FCA05}"/>
                </a:ext>
              </a:extLst>
            </p:cNvPr>
            <p:cNvSpPr/>
            <p:nvPr/>
          </p:nvSpPr>
          <p:spPr>
            <a:xfrm>
              <a:off x="1609081" y="2815281"/>
              <a:ext cx="1614135" cy="2220871"/>
            </a:xfrm>
            <a:custGeom>
              <a:avLst/>
              <a:gdLst>
                <a:gd name="connsiteX0" fmla="*/ 1494692 w 2169091"/>
                <a:gd name="connsiteY0" fmla="*/ 1421768 h 2843428"/>
                <a:gd name="connsiteX1" fmla="*/ 2168883 w 2169091"/>
                <a:gd name="connsiteY1" fmla="*/ 212305 h 2843428"/>
                <a:gd name="connsiteX2" fmla="*/ 1302331 w 2169091"/>
                <a:gd name="connsiteY2" fmla="*/ 5181 h 2843428"/>
                <a:gd name="connsiteX3" fmla="*/ 5099 w 2169091"/>
                <a:gd name="connsiteY3" fmla="*/ 1541097 h 2843428"/>
                <a:gd name="connsiteX4" fmla="*/ 1541016 w 2169091"/>
                <a:gd name="connsiteY4" fmla="*/ 2838330 h 2843428"/>
                <a:gd name="connsiteX5" fmla="*/ 2169092 w 2169091"/>
                <a:gd name="connsiteY5" fmla="*/ 2631336 h 2843428"/>
                <a:gd name="connsiteX6" fmla="*/ 1494692 w 2169091"/>
                <a:gd name="connsiteY6" fmla="*/ 1421768 h 284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9091" h="2843428">
                  <a:moveTo>
                    <a:pt x="1494692" y="1421768"/>
                  </a:moveTo>
                  <a:cubicBezTo>
                    <a:pt x="1494692" y="910831"/>
                    <a:pt x="1764233" y="462883"/>
                    <a:pt x="2168883" y="212305"/>
                  </a:cubicBezTo>
                  <a:cubicBezTo>
                    <a:pt x="1909862" y="51777"/>
                    <a:pt x="1605947" y="-20865"/>
                    <a:pt x="1302331" y="5181"/>
                  </a:cubicBezTo>
                  <a:cubicBezTo>
                    <a:pt x="519975" y="71092"/>
                    <a:pt x="-60813" y="758741"/>
                    <a:pt x="5099" y="1541097"/>
                  </a:cubicBezTo>
                  <a:cubicBezTo>
                    <a:pt x="71010" y="2323454"/>
                    <a:pt x="758659" y="2904241"/>
                    <a:pt x="1541016" y="2838330"/>
                  </a:cubicBezTo>
                  <a:cubicBezTo>
                    <a:pt x="1763779" y="2819880"/>
                    <a:pt x="1979009" y="2748947"/>
                    <a:pt x="2169092" y="2631336"/>
                  </a:cubicBezTo>
                  <a:cubicBezTo>
                    <a:pt x="1764337" y="2380784"/>
                    <a:pt x="1494692" y="1932758"/>
                    <a:pt x="1494692" y="1421768"/>
                  </a:cubicBezTo>
                  <a:close/>
                </a:path>
              </a:pathLst>
            </a:custGeom>
            <a:solidFill>
              <a:srgbClr val="70AF40"/>
            </a:solidFill>
            <a:ln w="2605" cap="flat">
              <a:noFill/>
              <a:prstDash val="solid"/>
              <a:miter/>
            </a:ln>
            <a:effectLst>
              <a:outerShdw blurRad="63500" sx="102000" sy="102000" algn="ctr" rotWithShape="0">
                <a:prstClr val="black">
                  <a:alpha val="40000"/>
                </a:prstClr>
              </a:outerShdw>
            </a:effectLst>
          </p:spPr>
          <p:txBody>
            <a:bodyPr rtlCol="0" anchor="ctr"/>
            <a:lstStyle/>
            <a:p>
              <a:endParaRPr lang="en-PK" sz="3600"/>
            </a:p>
          </p:txBody>
        </p:sp>
        <p:sp>
          <p:nvSpPr>
            <p:cNvPr id="22" name="Freeform: Shape 8">
              <a:extLst>
                <a:ext uri="{FF2B5EF4-FFF2-40B4-BE49-F238E27FC236}">
                  <a16:creationId xmlns:a16="http://schemas.microsoft.com/office/drawing/2014/main" id="{ADC24C67-2C0D-C41B-044E-00F908AF05A2}"/>
                </a:ext>
              </a:extLst>
            </p:cNvPr>
            <p:cNvSpPr/>
            <p:nvPr/>
          </p:nvSpPr>
          <p:spPr>
            <a:xfrm>
              <a:off x="2690913" y="3931646"/>
              <a:ext cx="532302" cy="1050286"/>
            </a:xfrm>
            <a:custGeom>
              <a:avLst/>
              <a:gdLst>
                <a:gd name="connsiteX0" fmla="*/ 40993 w 715313"/>
                <a:gd name="connsiteY0" fmla="*/ 0 h 1344703"/>
                <a:gd name="connsiteX1" fmla="*/ 37550 w 715313"/>
                <a:gd name="connsiteY1" fmla="*/ 14241 h 1344703"/>
                <a:gd name="connsiteX2" fmla="*/ 407327 w 715313"/>
                <a:gd name="connsiteY2" fmla="*/ 1344703 h 1344703"/>
                <a:gd name="connsiteX3" fmla="*/ 715314 w 715313"/>
                <a:gd name="connsiteY3" fmla="*/ 1202030 h 1344703"/>
                <a:gd name="connsiteX4" fmla="*/ 40993 w 715313"/>
                <a:gd name="connsiteY4" fmla="*/ 0 h 1344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13" h="1344703">
                  <a:moveTo>
                    <a:pt x="40993" y="0"/>
                  </a:moveTo>
                  <a:cubicBezTo>
                    <a:pt x="39819" y="4747"/>
                    <a:pt x="38646" y="9494"/>
                    <a:pt x="37550" y="14241"/>
                  </a:cubicBezTo>
                  <a:cubicBezTo>
                    <a:pt x="-77215" y="509816"/>
                    <a:pt x="78135" y="1004582"/>
                    <a:pt x="407327" y="1344703"/>
                  </a:cubicBezTo>
                  <a:cubicBezTo>
                    <a:pt x="515353" y="1309703"/>
                    <a:pt x="618762" y="1261799"/>
                    <a:pt x="715314" y="1202030"/>
                  </a:cubicBezTo>
                  <a:cubicBezTo>
                    <a:pt x="312542" y="952730"/>
                    <a:pt x="43627" y="507860"/>
                    <a:pt x="40993" y="0"/>
                  </a:cubicBezTo>
                  <a:close/>
                </a:path>
              </a:pathLst>
            </a:custGeom>
            <a:solidFill>
              <a:schemeClr val="tx1">
                <a:lumMod val="95000"/>
                <a:lumOff val="5000"/>
                <a:alpha val="26000"/>
              </a:schemeClr>
            </a:solidFill>
            <a:ln w="2605" cap="flat">
              <a:noFill/>
              <a:prstDash val="solid"/>
              <a:miter/>
            </a:ln>
          </p:spPr>
          <p:txBody>
            <a:bodyPr rtlCol="0" anchor="ctr"/>
            <a:lstStyle/>
            <a:p>
              <a:endParaRPr lang="en-PK" sz="3600"/>
            </a:p>
          </p:txBody>
        </p:sp>
        <p:sp>
          <p:nvSpPr>
            <p:cNvPr id="23" name="Freeform: Shape 9">
              <a:extLst>
                <a:ext uri="{FF2B5EF4-FFF2-40B4-BE49-F238E27FC236}">
                  <a16:creationId xmlns:a16="http://schemas.microsoft.com/office/drawing/2014/main" id="{5B465BF3-EF04-4625-000D-9975944A6529}"/>
                </a:ext>
              </a:extLst>
            </p:cNvPr>
            <p:cNvSpPr/>
            <p:nvPr/>
          </p:nvSpPr>
          <p:spPr>
            <a:xfrm>
              <a:off x="2721322" y="2947957"/>
              <a:ext cx="2115650" cy="2088083"/>
            </a:xfrm>
            <a:custGeom>
              <a:avLst/>
              <a:gdLst>
                <a:gd name="connsiteX0" fmla="*/ 2095812 w 2843034"/>
                <a:gd name="connsiteY0" fmla="*/ 0 h 2673417"/>
                <a:gd name="connsiteX1" fmla="*/ 674295 w 2843034"/>
                <a:gd name="connsiteY1" fmla="*/ 1401407 h 2673417"/>
                <a:gd name="connsiteX2" fmla="*/ 156 w 2843034"/>
                <a:gd name="connsiteY2" fmla="*/ 1231686 h 2673417"/>
                <a:gd name="connsiteX3" fmla="*/ 0 w 2843034"/>
                <a:gd name="connsiteY3" fmla="*/ 1251900 h 2673417"/>
                <a:gd name="connsiteX4" fmla="*/ 1421517 w 2843034"/>
                <a:gd name="connsiteY4" fmla="*/ 2673418 h 2673417"/>
                <a:gd name="connsiteX5" fmla="*/ 2843035 w 2843034"/>
                <a:gd name="connsiteY5" fmla="*/ 1251900 h 2673417"/>
                <a:gd name="connsiteX6" fmla="*/ 2095812 w 2843034"/>
                <a:gd name="connsiteY6" fmla="*/ 0 h 267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3034" h="2673417">
                  <a:moveTo>
                    <a:pt x="2095812" y="0"/>
                  </a:moveTo>
                  <a:cubicBezTo>
                    <a:pt x="2084988" y="775810"/>
                    <a:pt x="1452738" y="1401407"/>
                    <a:pt x="674295" y="1401407"/>
                  </a:cubicBezTo>
                  <a:cubicBezTo>
                    <a:pt x="438967" y="1401757"/>
                    <a:pt x="207265" y="1343424"/>
                    <a:pt x="156" y="1231686"/>
                  </a:cubicBezTo>
                  <a:cubicBezTo>
                    <a:pt x="52" y="1238416"/>
                    <a:pt x="0" y="1245153"/>
                    <a:pt x="0" y="1251900"/>
                  </a:cubicBezTo>
                  <a:cubicBezTo>
                    <a:pt x="0" y="2036995"/>
                    <a:pt x="636422" y="2673418"/>
                    <a:pt x="1421517" y="2673418"/>
                  </a:cubicBezTo>
                  <a:cubicBezTo>
                    <a:pt x="2206612" y="2673418"/>
                    <a:pt x="2843035" y="2036995"/>
                    <a:pt x="2843035" y="1251900"/>
                  </a:cubicBezTo>
                  <a:cubicBezTo>
                    <a:pt x="2843243" y="710706"/>
                    <a:pt x="2540812" y="240302"/>
                    <a:pt x="2095812" y="0"/>
                  </a:cubicBezTo>
                  <a:close/>
                </a:path>
              </a:pathLst>
            </a:custGeom>
            <a:solidFill>
              <a:srgbClr val="70AF40"/>
            </a:solidFill>
            <a:ln w="2605" cap="flat">
              <a:noFill/>
              <a:prstDash val="solid"/>
              <a:miter/>
            </a:ln>
            <a:effectLst>
              <a:outerShdw blurRad="63500" sx="102000" sy="102000" algn="ctr" rotWithShape="0">
                <a:prstClr val="black">
                  <a:alpha val="40000"/>
                </a:prstClr>
              </a:outerShdw>
            </a:effectLst>
          </p:spPr>
          <p:txBody>
            <a:bodyPr rtlCol="0" anchor="ctr"/>
            <a:lstStyle/>
            <a:p>
              <a:endParaRPr lang="en-PK" sz="3600"/>
            </a:p>
          </p:txBody>
        </p:sp>
        <p:sp>
          <p:nvSpPr>
            <p:cNvPr id="24" name="Freeform: Shape 10">
              <a:extLst>
                <a:ext uri="{FF2B5EF4-FFF2-40B4-BE49-F238E27FC236}">
                  <a16:creationId xmlns:a16="http://schemas.microsoft.com/office/drawing/2014/main" id="{943DF3CD-B5EF-5BB2-07C8-9541F03DBEA8}"/>
                </a:ext>
              </a:extLst>
            </p:cNvPr>
            <p:cNvSpPr/>
            <p:nvPr/>
          </p:nvSpPr>
          <p:spPr>
            <a:xfrm>
              <a:off x="3734951" y="2947957"/>
              <a:ext cx="752493" cy="956186"/>
            </a:xfrm>
            <a:custGeom>
              <a:avLst/>
              <a:gdLst>
                <a:gd name="connsiteX0" fmla="*/ 1011208 w 1011207"/>
                <a:gd name="connsiteY0" fmla="*/ 195961 h 1224226"/>
                <a:gd name="connsiteX1" fmla="*/ 733686 w 1011207"/>
                <a:gd name="connsiteY1" fmla="*/ 0 h 1224226"/>
                <a:gd name="connsiteX2" fmla="*/ 0 w 1011207"/>
                <a:gd name="connsiteY2" fmla="*/ 1224226 h 1224226"/>
                <a:gd name="connsiteX3" fmla="*/ 1011208 w 1011207"/>
                <a:gd name="connsiteY3" fmla="*/ 195961 h 1224226"/>
              </a:gdLst>
              <a:ahLst/>
              <a:cxnLst>
                <a:cxn ang="0">
                  <a:pos x="connsiteX0" y="connsiteY0"/>
                </a:cxn>
                <a:cxn ang="0">
                  <a:pos x="connsiteX1" y="connsiteY1"/>
                </a:cxn>
                <a:cxn ang="0">
                  <a:pos x="connsiteX2" y="connsiteY2"/>
                </a:cxn>
                <a:cxn ang="0">
                  <a:pos x="connsiteX3" y="connsiteY3"/>
                </a:cxn>
              </a:cxnLst>
              <a:rect l="l" t="t" r="r" b="b"/>
              <a:pathLst>
                <a:path w="1011207" h="1224226">
                  <a:moveTo>
                    <a:pt x="1011208" y="195961"/>
                  </a:moveTo>
                  <a:cubicBezTo>
                    <a:pt x="926828" y="119829"/>
                    <a:pt x="833662" y="54043"/>
                    <a:pt x="733686" y="0"/>
                  </a:cubicBezTo>
                  <a:cubicBezTo>
                    <a:pt x="726330" y="527161"/>
                    <a:pt x="432063" y="984942"/>
                    <a:pt x="0" y="1224226"/>
                  </a:cubicBezTo>
                  <a:cubicBezTo>
                    <a:pt x="482090" y="1092925"/>
                    <a:pt x="880271" y="712402"/>
                    <a:pt x="1011208" y="195961"/>
                  </a:cubicBezTo>
                  <a:close/>
                </a:path>
              </a:pathLst>
            </a:custGeom>
            <a:solidFill>
              <a:schemeClr val="tx1">
                <a:lumMod val="95000"/>
                <a:lumOff val="5000"/>
                <a:alpha val="26000"/>
              </a:schemeClr>
            </a:solidFill>
            <a:ln w="2605" cap="flat">
              <a:noFill/>
              <a:prstDash val="solid"/>
              <a:miter/>
            </a:ln>
          </p:spPr>
          <p:txBody>
            <a:bodyPr rtlCol="0" anchor="ctr"/>
            <a:lstStyle/>
            <a:p>
              <a:endParaRPr lang="en-PK" sz="3600"/>
            </a:p>
          </p:txBody>
        </p:sp>
        <p:sp>
          <p:nvSpPr>
            <p:cNvPr id="25" name="TextBox 24">
              <a:extLst>
                <a:ext uri="{FF2B5EF4-FFF2-40B4-BE49-F238E27FC236}">
                  <a16:creationId xmlns:a16="http://schemas.microsoft.com/office/drawing/2014/main" id="{6181EBD3-F2AF-9CC4-0D0A-B2208B41063C}"/>
                </a:ext>
              </a:extLst>
            </p:cNvPr>
            <p:cNvSpPr txBox="1"/>
            <p:nvPr/>
          </p:nvSpPr>
          <p:spPr>
            <a:xfrm>
              <a:off x="2855323" y="2095952"/>
              <a:ext cx="923824" cy="568429"/>
            </a:xfrm>
            <a:prstGeom prst="rect">
              <a:avLst/>
            </a:prstGeom>
            <a:noFill/>
          </p:spPr>
          <p:txBody>
            <a:bodyPr wrap="square">
              <a:spAutoFit/>
            </a:bodyPr>
            <a:lstStyle/>
            <a:p>
              <a:r>
                <a:rPr lang="en-US" sz="4800" b="1" dirty="0">
                  <a:solidFill>
                    <a:schemeClr val="bg1"/>
                  </a:solidFill>
                  <a:latin typeface="Montserrat" panose="02000505000000020004" pitchFamily="2" charset="0"/>
                </a:rPr>
                <a:t>XQ</a:t>
              </a:r>
            </a:p>
          </p:txBody>
        </p:sp>
        <p:sp>
          <p:nvSpPr>
            <p:cNvPr id="26" name="TextBox 25">
              <a:extLst>
                <a:ext uri="{FF2B5EF4-FFF2-40B4-BE49-F238E27FC236}">
                  <a16:creationId xmlns:a16="http://schemas.microsoft.com/office/drawing/2014/main" id="{042AF419-E065-F6C7-1AE7-B1552AD29AB0}"/>
                </a:ext>
              </a:extLst>
            </p:cNvPr>
            <p:cNvSpPr txBox="1"/>
            <p:nvPr/>
          </p:nvSpPr>
          <p:spPr>
            <a:xfrm>
              <a:off x="3649285" y="4090852"/>
              <a:ext cx="923824" cy="568429"/>
            </a:xfrm>
            <a:prstGeom prst="rect">
              <a:avLst/>
            </a:prstGeom>
            <a:noFill/>
          </p:spPr>
          <p:txBody>
            <a:bodyPr wrap="square">
              <a:spAutoFit/>
            </a:bodyPr>
            <a:lstStyle/>
            <a:p>
              <a:r>
                <a:rPr lang="en-US" sz="4800" b="1" dirty="0">
                  <a:solidFill>
                    <a:schemeClr val="bg1"/>
                  </a:solidFill>
                  <a:latin typeface="Montserrat" panose="02000505000000020004" pitchFamily="2" charset="0"/>
                </a:rPr>
                <a:t>IQ</a:t>
              </a:r>
            </a:p>
          </p:txBody>
        </p:sp>
        <p:sp>
          <p:nvSpPr>
            <p:cNvPr id="27" name="TextBox 26">
              <a:extLst>
                <a:ext uri="{FF2B5EF4-FFF2-40B4-BE49-F238E27FC236}">
                  <a16:creationId xmlns:a16="http://schemas.microsoft.com/office/drawing/2014/main" id="{30A4CCE3-3E6A-05CB-704C-808374709458}"/>
                </a:ext>
              </a:extLst>
            </p:cNvPr>
            <p:cNvSpPr txBox="1"/>
            <p:nvPr/>
          </p:nvSpPr>
          <p:spPr>
            <a:xfrm>
              <a:off x="1773736" y="3688628"/>
              <a:ext cx="923824" cy="568429"/>
            </a:xfrm>
            <a:prstGeom prst="rect">
              <a:avLst/>
            </a:prstGeom>
            <a:noFill/>
          </p:spPr>
          <p:txBody>
            <a:bodyPr wrap="square">
              <a:spAutoFit/>
            </a:bodyPr>
            <a:lstStyle/>
            <a:p>
              <a:r>
                <a:rPr lang="en-US" sz="4800" b="1" dirty="0">
                  <a:solidFill>
                    <a:schemeClr val="bg1"/>
                  </a:solidFill>
                  <a:latin typeface="Montserrat" panose="02000505000000020004" pitchFamily="2" charset="0"/>
                </a:rPr>
                <a:t>EQ</a:t>
              </a:r>
            </a:p>
          </p:txBody>
        </p:sp>
      </p:grpSp>
      <p:sp>
        <p:nvSpPr>
          <p:cNvPr id="28" name="Rectangle 27">
            <a:extLst>
              <a:ext uri="{FF2B5EF4-FFF2-40B4-BE49-F238E27FC236}">
                <a16:creationId xmlns:a16="http://schemas.microsoft.com/office/drawing/2014/main" id="{36C0D3D7-3C36-76B0-C98A-9782CCE8CAAA}"/>
              </a:ext>
            </a:extLst>
          </p:cNvPr>
          <p:cNvSpPr/>
          <p:nvPr/>
        </p:nvSpPr>
        <p:spPr>
          <a:xfrm>
            <a:off x="978021" y="1398001"/>
            <a:ext cx="5147913" cy="3970318"/>
          </a:xfrm>
          <a:prstGeom prst="rect">
            <a:avLst/>
          </a:prstGeom>
        </p:spPr>
        <p:txBody>
          <a:bodyPr wrap="square">
            <a:spAutoFit/>
          </a:bodyPr>
          <a:lstStyle/>
          <a:p>
            <a:r>
              <a:rPr lang="en-US" sz="2800" i="1" dirty="0">
                <a:solidFill>
                  <a:srgbClr val="000000"/>
                </a:solidFill>
                <a:latin typeface="Montserrat" pitchFamily="2" charset="77"/>
                <a:ea typeface="Calibri" panose="020F0502020204030204" pitchFamily="34" charset="0"/>
              </a:rPr>
              <a:t>Success in business and life isn’t about just being intellectually smart (IQ), just having emotional intelligence (EQ), or just using what you’ve gained from your experiences to your advantage (XQ). It’s a combination of all three.</a:t>
            </a:r>
            <a:endParaRPr lang="en-US" sz="2800" dirty="0">
              <a:latin typeface="Montserrat" pitchFamily="2" charset="77"/>
            </a:endParaRPr>
          </a:p>
        </p:txBody>
      </p:sp>
    </p:spTree>
    <p:extLst>
      <p:ext uri="{BB962C8B-B14F-4D97-AF65-F5344CB8AC3E}">
        <p14:creationId xmlns:p14="http://schemas.microsoft.com/office/powerpoint/2010/main" val="3935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14">
            <a:extLst>
              <a:ext uri="{FF2B5EF4-FFF2-40B4-BE49-F238E27FC236}">
                <a16:creationId xmlns:a16="http://schemas.microsoft.com/office/drawing/2014/main" id="{CA96002E-2DB3-9F15-A825-286413FEA002}"/>
              </a:ext>
            </a:extLst>
          </p:cNvPr>
          <p:cNvSpPr/>
          <p:nvPr/>
        </p:nvSpPr>
        <p:spPr>
          <a:xfrm>
            <a:off x="1828081" y="1434413"/>
            <a:ext cx="3333856" cy="5094208"/>
          </a:xfrm>
          <a:prstGeom prst="roundRect">
            <a:avLst>
              <a:gd name="adj" fmla="val 2860"/>
            </a:avLst>
          </a:prstGeom>
          <a:solidFill>
            <a:srgbClr val="FFFF00"/>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dirty="0">
              <a:solidFill>
                <a:schemeClr val="bg1"/>
              </a:solidFill>
              <a:latin typeface="Montserrat" pitchFamily="2" charset="0"/>
            </a:endParaRPr>
          </a:p>
        </p:txBody>
      </p:sp>
      <p:sp>
        <p:nvSpPr>
          <p:cNvPr id="4" name="Text Placeholder 3">
            <a:extLst>
              <a:ext uri="{FF2B5EF4-FFF2-40B4-BE49-F238E27FC236}">
                <a16:creationId xmlns:a16="http://schemas.microsoft.com/office/drawing/2014/main" id="{11D41464-9251-4415-A92B-3DA0749966F2}"/>
              </a:ext>
            </a:extLst>
          </p:cNvPr>
          <p:cNvSpPr>
            <a:spLocks noGrp="1"/>
          </p:cNvSpPr>
          <p:nvPr>
            <p:ph type="body" sz="quarter" idx="10"/>
          </p:nvPr>
        </p:nvSpPr>
        <p:spPr>
          <a:xfrm>
            <a:off x="252837" y="171677"/>
            <a:ext cx="10796724" cy="552223"/>
          </a:xfrm>
        </p:spPr>
        <p:txBody>
          <a:bodyPr>
            <a:normAutofit lnSpcReduction="10000"/>
          </a:bodyPr>
          <a:lstStyle/>
          <a:p>
            <a:pPr lvl="0"/>
            <a:r>
              <a:rPr lang="en-US" dirty="0">
                <a:latin typeface="Montserrat SemiBold" pitchFamily="2" charset="77"/>
              </a:rPr>
              <a:t>Three Intelligences</a:t>
            </a:r>
          </a:p>
        </p:txBody>
      </p:sp>
      <p:sp>
        <p:nvSpPr>
          <p:cNvPr id="28" name="Rectangle 27">
            <a:extLst>
              <a:ext uri="{FF2B5EF4-FFF2-40B4-BE49-F238E27FC236}">
                <a16:creationId xmlns:a16="http://schemas.microsoft.com/office/drawing/2014/main" id="{36C0D3D7-3C36-76B0-C98A-9782CCE8CAAA}"/>
              </a:ext>
            </a:extLst>
          </p:cNvPr>
          <p:cNvSpPr/>
          <p:nvPr/>
        </p:nvSpPr>
        <p:spPr>
          <a:xfrm>
            <a:off x="293747" y="877820"/>
            <a:ext cx="11604505" cy="461665"/>
          </a:xfrm>
          <a:prstGeom prst="rect">
            <a:avLst/>
          </a:prstGeom>
        </p:spPr>
        <p:txBody>
          <a:bodyPr wrap="square">
            <a:spAutoFit/>
          </a:bodyPr>
          <a:lstStyle/>
          <a:p>
            <a:r>
              <a:rPr lang="en-US" sz="2400" i="1" dirty="0">
                <a:solidFill>
                  <a:srgbClr val="000000"/>
                </a:solidFill>
                <a:latin typeface="Montserrat" pitchFamily="2" charset="77"/>
              </a:rPr>
              <a:t>Three types of intelligence are success factors in today’s disruptive world</a:t>
            </a:r>
            <a:endParaRPr lang="en-US" sz="2400" dirty="0">
              <a:latin typeface="Montserrat" pitchFamily="2" charset="77"/>
            </a:endParaRPr>
          </a:p>
        </p:txBody>
      </p:sp>
      <p:sp>
        <p:nvSpPr>
          <p:cNvPr id="15" name="Rounded Rectangle 6">
            <a:extLst>
              <a:ext uri="{FF2B5EF4-FFF2-40B4-BE49-F238E27FC236}">
                <a16:creationId xmlns:a16="http://schemas.microsoft.com/office/drawing/2014/main" id="{0B4146F2-8B83-4BDC-A65A-D0D16D892808}"/>
              </a:ext>
            </a:extLst>
          </p:cNvPr>
          <p:cNvSpPr/>
          <p:nvPr/>
        </p:nvSpPr>
        <p:spPr>
          <a:xfrm>
            <a:off x="5284578" y="1493405"/>
            <a:ext cx="3216286" cy="594665"/>
          </a:xfrm>
          <a:prstGeom prst="roundRect">
            <a:avLst>
              <a:gd name="adj" fmla="val 14284"/>
            </a:avLst>
          </a:prstGeom>
          <a:solidFill>
            <a:srgbClr val="71B02C"/>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Montserrat" pitchFamily="2" charset="0"/>
              </a:rPr>
              <a:t>EQ</a:t>
            </a:r>
          </a:p>
        </p:txBody>
      </p:sp>
      <p:sp>
        <p:nvSpPr>
          <p:cNvPr id="16" name="Rounded Rectangle 12">
            <a:extLst>
              <a:ext uri="{FF2B5EF4-FFF2-40B4-BE49-F238E27FC236}">
                <a16:creationId xmlns:a16="http://schemas.microsoft.com/office/drawing/2014/main" id="{EBE32408-CF5D-D3C6-EED5-2BFF03A61ACC}"/>
              </a:ext>
            </a:extLst>
          </p:cNvPr>
          <p:cNvSpPr/>
          <p:nvPr/>
        </p:nvSpPr>
        <p:spPr>
          <a:xfrm>
            <a:off x="5284578" y="2188052"/>
            <a:ext cx="3216286" cy="4283751"/>
          </a:xfrm>
          <a:prstGeom prst="roundRect">
            <a:avLst>
              <a:gd name="adj" fmla="val 2860"/>
            </a:avLst>
          </a:prstGeom>
          <a:solidFill>
            <a:srgbClr val="71B02C"/>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dirty="0">
              <a:solidFill>
                <a:schemeClr val="bg1"/>
              </a:solidFill>
              <a:latin typeface="Montserrat" pitchFamily="2" charset="0"/>
            </a:endParaRPr>
          </a:p>
        </p:txBody>
      </p:sp>
      <p:sp>
        <p:nvSpPr>
          <p:cNvPr id="29" name="Rounded Rectangle 13">
            <a:extLst>
              <a:ext uri="{FF2B5EF4-FFF2-40B4-BE49-F238E27FC236}">
                <a16:creationId xmlns:a16="http://schemas.microsoft.com/office/drawing/2014/main" id="{4471FBE3-DFC9-2CAD-24B7-E887CE4A4D73}"/>
              </a:ext>
            </a:extLst>
          </p:cNvPr>
          <p:cNvSpPr/>
          <p:nvPr/>
        </p:nvSpPr>
        <p:spPr>
          <a:xfrm>
            <a:off x="1886563" y="1493405"/>
            <a:ext cx="3216286" cy="594665"/>
          </a:xfrm>
          <a:prstGeom prst="roundRect">
            <a:avLst>
              <a:gd name="adj" fmla="val 14284"/>
            </a:avLst>
          </a:prstGeom>
          <a:solidFill>
            <a:srgbClr val="5D8B2C"/>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Montserrat" pitchFamily="2" charset="0"/>
              </a:rPr>
              <a:t>XQ</a:t>
            </a:r>
          </a:p>
        </p:txBody>
      </p:sp>
      <p:sp>
        <p:nvSpPr>
          <p:cNvPr id="30" name="Rounded Rectangle 14">
            <a:extLst>
              <a:ext uri="{FF2B5EF4-FFF2-40B4-BE49-F238E27FC236}">
                <a16:creationId xmlns:a16="http://schemas.microsoft.com/office/drawing/2014/main" id="{2E22982B-3B9A-C1C1-782F-EE69141A2F9C}"/>
              </a:ext>
            </a:extLst>
          </p:cNvPr>
          <p:cNvSpPr/>
          <p:nvPr/>
        </p:nvSpPr>
        <p:spPr>
          <a:xfrm>
            <a:off x="1886563" y="2188052"/>
            <a:ext cx="3216286" cy="4283751"/>
          </a:xfrm>
          <a:prstGeom prst="roundRect">
            <a:avLst>
              <a:gd name="adj" fmla="val 2860"/>
            </a:avLst>
          </a:prstGeom>
          <a:solidFill>
            <a:srgbClr val="5D8B2C"/>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pitchFamily="2" charset="0"/>
            </a:endParaRPr>
          </a:p>
        </p:txBody>
      </p:sp>
      <p:sp>
        <p:nvSpPr>
          <p:cNvPr id="31" name="Rounded Rectangle 13">
            <a:extLst>
              <a:ext uri="{FF2B5EF4-FFF2-40B4-BE49-F238E27FC236}">
                <a16:creationId xmlns:a16="http://schemas.microsoft.com/office/drawing/2014/main" id="{2BE6132C-3958-DA31-DEF9-7094CFC106F6}"/>
              </a:ext>
            </a:extLst>
          </p:cNvPr>
          <p:cNvSpPr/>
          <p:nvPr/>
        </p:nvSpPr>
        <p:spPr>
          <a:xfrm>
            <a:off x="8682593" y="1493405"/>
            <a:ext cx="3216286" cy="594665"/>
          </a:xfrm>
          <a:prstGeom prst="roundRect">
            <a:avLst>
              <a:gd name="adj" fmla="val 14284"/>
            </a:avLst>
          </a:prstGeom>
          <a:solidFill>
            <a:srgbClr val="8CD24F"/>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Montserrat" pitchFamily="2" charset="0"/>
              </a:rPr>
              <a:t>IQ</a:t>
            </a:r>
          </a:p>
        </p:txBody>
      </p:sp>
      <p:sp>
        <p:nvSpPr>
          <p:cNvPr id="32" name="Rounded Rectangle 14">
            <a:extLst>
              <a:ext uri="{FF2B5EF4-FFF2-40B4-BE49-F238E27FC236}">
                <a16:creationId xmlns:a16="http://schemas.microsoft.com/office/drawing/2014/main" id="{C0169DC3-F1B4-9D75-8679-621E579CADE1}"/>
              </a:ext>
            </a:extLst>
          </p:cNvPr>
          <p:cNvSpPr/>
          <p:nvPr/>
        </p:nvSpPr>
        <p:spPr>
          <a:xfrm>
            <a:off x="8682593" y="2188052"/>
            <a:ext cx="3216286" cy="4283751"/>
          </a:xfrm>
          <a:prstGeom prst="roundRect">
            <a:avLst>
              <a:gd name="adj" fmla="val 2860"/>
            </a:avLst>
          </a:prstGeom>
          <a:solidFill>
            <a:srgbClr val="8CD24F"/>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pitchFamily="2" charset="0"/>
            </a:endParaRPr>
          </a:p>
        </p:txBody>
      </p:sp>
      <p:sp>
        <p:nvSpPr>
          <p:cNvPr id="33" name="Rounded Rectangle 26">
            <a:extLst>
              <a:ext uri="{FF2B5EF4-FFF2-40B4-BE49-F238E27FC236}">
                <a16:creationId xmlns:a16="http://schemas.microsoft.com/office/drawing/2014/main" id="{E0F7D246-9797-B7F2-FFA9-9B901107DAE0}"/>
              </a:ext>
            </a:extLst>
          </p:cNvPr>
          <p:cNvSpPr/>
          <p:nvPr/>
        </p:nvSpPr>
        <p:spPr>
          <a:xfrm>
            <a:off x="1886563" y="2359944"/>
            <a:ext cx="3216286" cy="481802"/>
          </a:xfrm>
          <a:prstGeom prst="roundRect">
            <a:avLst>
              <a:gd name="adj" fmla="val 0"/>
            </a:avLst>
          </a:prstGeom>
          <a:solidFill>
            <a:schemeClr val="bg1"/>
          </a:solidFill>
          <a:ln>
            <a:noFill/>
          </a:ln>
          <a:effectLst>
            <a:outerShdw blurRad="1905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75000"/>
                    <a:lumOff val="25000"/>
                  </a:schemeClr>
                </a:solidFill>
                <a:latin typeface="Montserrat" pitchFamily="2" charset="0"/>
              </a:rPr>
              <a:t>Experiential Intelligence</a:t>
            </a:r>
          </a:p>
        </p:txBody>
      </p:sp>
      <p:sp>
        <p:nvSpPr>
          <p:cNvPr id="34" name="Rounded Rectangle 26">
            <a:extLst>
              <a:ext uri="{FF2B5EF4-FFF2-40B4-BE49-F238E27FC236}">
                <a16:creationId xmlns:a16="http://schemas.microsoft.com/office/drawing/2014/main" id="{776FD353-E66B-58F0-9AFD-D7DFC4F1EB44}"/>
              </a:ext>
            </a:extLst>
          </p:cNvPr>
          <p:cNvSpPr/>
          <p:nvPr/>
        </p:nvSpPr>
        <p:spPr>
          <a:xfrm>
            <a:off x="5284578" y="2359943"/>
            <a:ext cx="3216286" cy="481802"/>
          </a:xfrm>
          <a:prstGeom prst="roundRect">
            <a:avLst>
              <a:gd name="adj" fmla="val 0"/>
            </a:avLst>
          </a:prstGeom>
          <a:solidFill>
            <a:schemeClr val="bg1"/>
          </a:solidFill>
          <a:ln>
            <a:noFill/>
          </a:ln>
          <a:effectLst>
            <a:outerShdw blurRad="1905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75000"/>
                    <a:lumOff val="25000"/>
                  </a:schemeClr>
                </a:solidFill>
                <a:latin typeface="Montserrat" pitchFamily="2" charset="0"/>
              </a:rPr>
              <a:t>Emotional Intelligence</a:t>
            </a:r>
          </a:p>
        </p:txBody>
      </p:sp>
      <p:sp>
        <p:nvSpPr>
          <p:cNvPr id="35" name="Rounded Rectangle 26">
            <a:extLst>
              <a:ext uri="{FF2B5EF4-FFF2-40B4-BE49-F238E27FC236}">
                <a16:creationId xmlns:a16="http://schemas.microsoft.com/office/drawing/2014/main" id="{69D90B41-B1C4-D3D3-36E5-E33821D32AED}"/>
              </a:ext>
            </a:extLst>
          </p:cNvPr>
          <p:cNvSpPr/>
          <p:nvPr/>
        </p:nvSpPr>
        <p:spPr>
          <a:xfrm>
            <a:off x="8682593" y="2359942"/>
            <a:ext cx="3216286" cy="481802"/>
          </a:xfrm>
          <a:prstGeom prst="roundRect">
            <a:avLst>
              <a:gd name="adj" fmla="val 0"/>
            </a:avLst>
          </a:prstGeom>
          <a:solidFill>
            <a:schemeClr val="bg1"/>
          </a:solidFill>
          <a:ln>
            <a:noFill/>
          </a:ln>
          <a:effectLst>
            <a:outerShdw blurRad="1905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75000"/>
                    <a:lumOff val="25000"/>
                  </a:schemeClr>
                </a:solidFill>
                <a:latin typeface="Montserrat" pitchFamily="2" charset="0"/>
              </a:rPr>
              <a:t>Intellectual Intelligence</a:t>
            </a:r>
          </a:p>
        </p:txBody>
      </p:sp>
      <p:sp>
        <p:nvSpPr>
          <p:cNvPr id="36" name="Rounded Rectangle 26">
            <a:extLst>
              <a:ext uri="{FF2B5EF4-FFF2-40B4-BE49-F238E27FC236}">
                <a16:creationId xmlns:a16="http://schemas.microsoft.com/office/drawing/2014/main" id="{3E122E8F-A645-390F-0461-A58E0E20A3F4}"/>
              </a:ext>
            </a:extLst>
          </p:cNvPr>
          <p:cNvSpPr/>
          <p:nvPr/>
        </p:nvSpPr>
        <p:spPr>
          <a:xfrm>
            <a:off x="2706258" y="3013638"/>
            <a:ext cx="1699379" cy="447532"/>
          </a:xfrm>
          <a:prstGeom prst="roundRect">
            <a:avLst>
              <a:gd name="adj" fmla="val 50000"/>
            </a:avLst>
          </a:prstGeom>
          <a:solidFill>
            <a:schemeClr val="bg1"/>
          </a:solidFill>
          <a:ln>
            <a:noFill/>
          </a:ln>
          <a:effectLst>
            <a:outerShdw blurRad="1905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75000"/>
                    <a:lumOff val="25000"/>
                  </a:schemeClr>
                </a:solidFill>
                <a:latin typeface="Montserrat" pitchFamily="2" charset="0"/>
              </a:rPr>
              <a:t>Experience</a:t>
            </a:r>
            <a:endParaRPr lang="en-US" sz="1600" b="1" dirty="0">
              <a:solidFill>
                <a:schemeClr val="tx1">
                  <a:lumMod val="75000"/>
                  <a:lumOff val="25000"/>
                </a:schemeClr>
              </a:solidFill>
              <a:latin typeface="Montserrat" pitchFamily="2" charset="0"/>
            </a:endParaRPr>
          </a:p>
        </p:txBody>
      </p:sp>
      <p:sp>
        <p:nvSpPr>
          <p:cNvPr id="37" name="Rounded Rectangle 26">
            <a:extLst>
              <a:ext uri="{FF2B5EF4-FFF2-40B4-BE49-F238E27FC236}">
                <a16:creationId xmlns:a16="http://schemas.microsoft.com/office/drawing/2014/main" id="{A7692A74-6547-31C4-E279-D96CEECE2C84}"/>
              </a:ext>
            </a:extLst>
          </p:cNvPr>
          <p:cNvSpPr/>
          <p:nvPr/>
        </p:nvSpPr>
        <p:spPr>
          <a:xfrm>
            <a:off x="6133896" y="3025746"/>
            <a:ext cx="1517650" cy="447532"/>
          </a:xfrm>
          <a:prstGeom prst="roundRect">
            <a:avLst>
              <a:gd name="adj" fmla="val 50000"/>
            </a:avLst>
          </a:prstGeom>
          <a:solidFill>
            <a:schemeClr val="bg1"/>
          </a:solidFill>
          <a:ln>
            <a:noFill/>
          </a:ln>
          <a:effectLst>
            <a:outerShdw blurRad="1905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dirty="0">
                <a:solidFill>
                  <a:schemeClr val="tx1">
                    <a:lumMod val="75000"/>
                    <a:lumOff val="25000"/>
                  </a:schemeClr>
                </a:solidFill>
                <a:latin typeface="Montserrat" pitchFamily="2" charset="0"/>
              </a:rPr>
              <a:t>Emotions</a:t>
            </a:r>
          </a:p>
        </p:txBody>
      </p:sp>
      <p:sp>
        <p:nvSpPr>
          <p:cNvPr id="38" name="Rounded Rectangle 26">
            <a:extLst>
              <a:ext uri="{FF2B5EF4-FFF2-40B4-BE49-F238E27FC236}">
                <a16:creationId xmlns:a16="http://schemas.microsoft.com/office/drawing/2014/main" id="{F1A33692-B183-17E9-3915-7D874553ABD9}"/>
              </a:ext>
            </a:extLst>
          </p:cNvPr>
          <p:cNvSpPr/>
          <p:nvPr/>
        </p:nvSpPr>
        <p:spPr>
          <a:xfrm>
            <a:off x="9531911" y="3025746"/>
            <a:ext cx="1517650" cy="447532"/>
          </a:xfrm>
          <a:prstGeom prst="roundRect">
            <a:avLst>
              <a:gd name="adj" fmla="val 50000"/>
            </a:avLst>
          </a:prstGeom>
          <a:solidFill>
            <a:schemeClr val="bg1"/>
          </a:solidFill>
          <a:ln>
            <a:noFill/>
          </a:ln>
          <a:effectLst>
            <a:outerShdw blurRad="1905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dirty="0">
                <a:solidFill>
                  <a:schemeClr val="tx1">
                    <a:lumMod val="75000"/>
                    <a:lumOff val="25000"/>
                  </a:schemeClr>
                </a:solidFill>
                <a:latin typeface="Montserrat" pitchFamily="2" charset="0"/>
              </a:rPr>
              <a:t>Intellect</a:t>
            </a:r>
          </a:p>
        </p:txBody>
      </p:sp>
      <p:sp>
        <p:nvSpPr>
          <p:cNvPr id="39" name="Rounded Rectangle 15">
            <a:extLst>
              <a:ext uri="{FF2B5EF4-FFF2-40B4-BE49-F238E27FC236}">
                <a16:creationId xmlns:a16="http://schemas.microsoft.com/office/drawing/2014/main" id="{740E5050-076A-B9D5-980F-C876FCF240D0}"/>
              </a:ext>
            </a:extLst>
          </p:cNvPr>
          <p:cNvSpPr/>
          <p:nvPr/>
        </p:nvSpPr>
        <p:spPr>
          <a:xfrm>
            <a:off x="253841" y="3648498"/>
            <a:ext cx="1450993" cy="1200487"/>
          </a:xfrm>
          <a:prstGeom prst="roundRect">
            <a:avLst>
              <a:gd name="adj" fmla="val 6348"/>
            </a:avLst>
          </a:prstGeom>
          <a:solidFill>
            <a:schemeClr val="bg1">
              <a:lumMod val="75000"/>
            </a:schemeClr>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dirty="0">
                <a:solidFill>
                  <a:schemeClr val="bg1"/>
                </a:solidFill>
                <a:latin typeface="Montserrat" pitchFamily="2" charset="0"/>
              </a:rPr>
              <a:t>Definition</a:t>
            </a:r>
          </a:p>
        </p:txBody>
      </p:sp>
      <p:sp>
        <p:nvSpPr>
          <p:cNvPr id="40" name="Rounded Rectangle 15">
            <a:extLst>
              <a:ext uri="{FF2B5EF4-FFF2-40B4-BE49-F238E27FC236}">
                <a16:creationId xmlns:a16="http://schemas.microsoft.com/office/drawing/2014/main" id="{3CA287DD-A269-A2DF-FE40-F0715D1DE976}"/>
              </a:ext>
            </a:extLst>
          </p:cNvPr>
          <p:cNvSpPr/>
          <p:nvPr/>
        </p:nvSpPr>
        <p:spPr>
          <a:xfrm>
            <a:off x="253841" y="3025746"/>
            <a:ext cx="1450993" cy="447532"/>
          </a:xfrm>
          <a:prstGeom prst="roundRect">
            <a:avLst>
              <a:gd name="adj" fmla="val 12516"/>
            </a:avLst>
          </a:prstGeom>
          <a:solidFill>
            <a:schemeClr val="bg1">
              <a:lumMod val="75000"/>
            </a:schemeClr>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dirty="0">
                <a:solidFill>
                  <a:schemeClr val="bg1"/>
                </a:solidFill>
                <a:latin typeface="Montserrat" pitchFamily="2" charset="0"/>
              </a:rPr>
              <a:t>Focus</a:t>
            </a:r>
          </a:p>
        </p:txBody>
      </p:sp>
      <p:sp>
        <p:nvSpPr>
          <p:cNvPr id="41" name="Rounded Rectangle 15">
            <a:extLst>
              <a:ext uri="{FF2B5EF4-FFF2-40B4-BE49-F238E27FC236}">
                <a16:creationId xmlns:a16="http://schemas.microsoft.com/office/drawing/2014/main" id="{0D0F2162-F72A-BE5D-7122-DD389C291D71}"/>
              </a:ext>
            </a:extLst>
          </p:cNvPr>
          <p:cNvSpPr/>
          <p:nvPr/>
        </p:nvSpPr>
        <p:spPr>
          <a:xfrm>
            <a:off x="252837" y="5138616"/>
            <a:ext cx="1450993" cy="1200487"/>
          </a:xfrm>
          <a:prstGeom prst="roundRect">
            <a:avLst>
              <a:gd name="adj" fmla="val 6657"/>
            </a:avLst>
          </a:prstGeom>
          <a:solidFill>
            <a:schemeClr val="bg1">
              <a:lumMod val="75000"/>
            </a:schemeClr>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1"/>
                </a:solidFill>
                <a:latin typeface="Montserrat" pitchFamily="2" charset="0"/>
              </a:rPr>
              <a:t>Scope</a:t>
            </a:r>
          </a:p>
        </p:txBody>
      </p:sp>
      <p:sp>
        <p:nvSpPr>
          <p:cNvPr id="42" name="TextBox 41">
            <a:extLst>
              <a:ext uri="{FF2B5EF4-FFF2-40B4-BE49-F238E27FC236}">
                <a16:creationId xmlns:a16="http://schemas.microsoft.com/office/drawing/2014/main" id="{24EBBC32-DEDD-6497-0924-0CFB791393B5}"/>
              </a:ext>
            </a:extLst>
          </p:cNvPr>
          <p:cNvSpPr txBox="1"/>
          <p:nvPr/>
        </p:nvSpPr>
        <p:spPr>
          <a:xfrm>
            <a:off x="1886563" y="3657278"/>
            <a:ext cx="3216287" cy="830997"/>
          </a:xfrm>
          <a:prstGeom prst="rect">
            <a:avLst/>
          </a:prstGeom>
          <a:noFill/>
        </p:spPr>
        <p:txBody>
          <a:bodyPr wrap="square" rtlCol="0">
            <a:spAutoFit/>
          </a:bodyPr>
          <a:lstStyle/>
          <a:p>
            <a:r>
              <a:rPr lang="en-US" sz="1200" b="1" dirty="0">
                <a:solidFill>
                  <a:schemeClr val="bg1"/>
                </a:solidFill>
                <a:latin typeface="Montserrat" pitchFamily="2" charset="0"/>
              </a:rPr>
              <a:t>The combination of mindsets, abilities, and know-how gained from your unique life experience that empowers you to achieve your goals</a:t>
            </a:r>
          </a:p>
        </p:txBody>
      </p:sp>
      <p:cxnSp>
        <p:nvCxnSpPr>
          <p:cNvPr id="43" name="Straight Connector 42">
            <a:extLst>
              <a:ext uri="{FF2B5EF4-FFF2-40B4-BE49-F238E27FC236}">
                <a16:creationId xmlns:a16="http://schemas.microsoft.com/office/drawing/2014/main" id="{78ED5D92-07EC-18B2-BE97-E3520C01957C}"/>
              </a:ext>
            </a:extLst>
          </p:cNvPr>
          <p:cNvCxnSpPr>
            <a:cxnSpLocks/>
          </p:cNvCxnSpPr>
          <p:nvPr/>
        </p:nvCxnSpPr>
        <p:spPr>
          <a:xfrm>
            <a:off x="1886563" y="4967035"/>
            <a:ext cx="3216286" cy="0"/>
          </a:xfrm>
          <a:prstGeom prst="line">
            <a:avLst/>
          </a:prstGeom>
          <a:ln w="127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FF71D837-3BCD-9F17-1E89-8196AC24ED7D}"/>
              </a:ext>
            </a:extLst>
          </p:cNvPr>
          <p:cNvSpPr txBox="1"/>
          <p:nvPr/>
        </p:nvSpPr>
        <p:spPr>
          <a:xfrm>
            <a:off x="1886564" y="5215640"/>
            <a:ext cx="3216286" cy="1046440"/>
          </a:xfrm>
          <a:prstGeom prst="rect">
            <a:avLst/>
          </a:prstGeom>
          <a:noFill/>
        </p:spPr>
        <p:txBody>
          <a:bodyPr wrap="square" rtlCol="0">
            <a:spAutoFit/>
          </a:bodyPr>
          <a:lstStyle/>
          <a:p>
            <a:pPr marL="171450" lvl="0" indent="-171450">
              <a:buClr>
                <a:schemeClr val="bg1"/>
              </a:buClr>
              <a:buFont typeface="Arial" panose="020B0604020202020204" pitchFamily="34" charset="0"/>
              <a:buChar char="•"/>
              <a:defRPr/>
            </a:pPr>
            <a:r>
              <a:rPr lang="en-US" sz="1200" b="1" dirty="0">
                <a:solidFill>
                  <a:schemeClr val="bg1"/>
                </a:solidFill>
                <a:latin typeface="Montserrat" pitchFamily="2" charset="0"/>
              </a:rPr>
              <a:t>Mindsets: Attitudes &amp; beliefs</a:t>
            </a:r>
          </a:p>
          <a:p>
            <a:pPr marL="171450" lvl="0" indent="-171450">
              <a:buClr>
                <a:schemeClr val="bg1"/>
              </a:buClr>
              <a:buFont typeface="Arial" panose="020B0604020202020204" pitchFamily="34" charset="0"/>
              <a:buChar char="•"/>
              <a:defRPr/>
            </a:pPr>
            <a:r>
              <a:rPr lang="en-US" sz="1200" b="1" dirty="0">
                <a:solidFill>
                  <a:schemeClr val="bg1"/>
                </a:solidFill>
                <a:latin typeface="Montserrat" pitchFamily="2" charset="0"/>
              </a:rPr>
              <a:t>Abilities: Competencies that integrate knowledge, skills, and experiences</a:t>
            </a:r>
          </a:p>
          <a:p>
            <a:pPr marL="171450" lvl="0" indent="-171450">
              <a:buClr>
                <a:schemeClr val="bg1"/>
              </a:buClr>
              <a:buFont typeface="Arial" panose="020B0604020202020204" pitchFamily="34" charset="0"/>
              <a:buChar char="•"/>
              <a:defRPr/>
            </a:pPr>
            <a:r>
              <a:rPr lang="en-US" sz="1200" b="1" dirty="0">
                <a:solidFill>
                  <a:schemeClr val="bg1"/>
                </a:solidFill>
                <a:latin typeface="Montserrat" pitchFamily="2" charset="0"/>
              </a:rPr>
              <a:t>Know-how: Knowledge and skills</a:t>
            </a:r>
          </a:p>
        </p:txBody>
      </p:sp>
      <p:sp>
        <p:nvSpPr>
          <p:cNvPr id="45" name="TextBox 44">
            <a:extLst>
              <a:ext uri="{FF2B5EF4-FFF2-40B4-BE49-F238E27FC236}">
                <a16:creationId xmlns:a16="http://schemas.microsoft.com/office/drawing/2014/main" id="{75B56088-51F1-52FF-5D3B-F5BC4C1FD63B}"/>
              </a:ext>
            </a:extLst>
          </p:cNvPr>
          <p:cNvSpPr txBox="1"/>
          <p:nvPr/>
        </p:nvSpPr>
        <p:spPr>
          <a:xfrm>
            <a:off x="5293654" y="3657278"/>
            <a:ext cx="3216285" cy="1015663"/>
          </a:xfrm>
          <a:prstGeom prst="rect">
            <a:avLst/>
          </a:prstGeom>
          <a:noFill/>
        </p:spPr>
        <p:txBody>
          <a:bodyPr wrap="square" rtlCol="0">
            <a:spAutoFit/>
          </a:bodyPr>
          <a:lstStyle/>
          <a:p>
            <a:pPr lvl="0">
              <a:defRPr/>
            </a:pPr>
            <a:r>
              <a:rPr lang="en-US" sz="1200" b="1" dirty="0">
                <a:solidFill>
                  <a:schemeClr val="bg1"/>
                </a:solidFill>
                <a:latin typeface="Montserrat" pitchFamily="2" charset="0"/>
              </a:rPr>
              <a:t>The ability to monitor one's own and other people’s emotions, distinguish between different emotions, and use emotions to guide thoughts and behavior</a:t>
            </a:r>
          </a:p>
        </p:txBody>
      </p:sp>
      <p:sp>
        <p:nvSpPr>
          <p:cNvPr id="46" name="TextBox 45">
            <a:extLst>
              <a:ext uri="{FF2B5EF4-FFF2-40B4-BE49-F238E27FC236}">
                <a16:creationId xmlns:a16="http://schemas.microsoft.com/office/drawing/2014/main" id="{0DAD4345-D189-EC05-B352-CDB4A246CE5D}"/>
              </a:ext>
            </a:extLst>
          </p:cNvPr>
          <p:cNvSpPr txBox="1"/>
          <p:nvPr/>
        </p:nvSpPr>
        <p:spPr>
          <a:xfrm>
            <a:off x="8673518" y="3657278"/>
            <a:ext cx="3216285" cy="830997"/>
          </a:xfrm>
          <a:prstGeom prst="rect">
            <a:avLst/>
          </a:prstGeom>
          <a:noFill/>
        </p:spPr>
        <p:txBody>
          <a:bodyPr wrap="square" rtlCol="0">
            <a:spAutoFit/>
          </a:bodyPr>
          <a:lstStyle/>
          <a:p>
            <a:pPr lvl="0">
              <a:defRPr/>
            </a:pPr>
            <a:r>
              <a:rPr lang="en-US" sz="1200" b="1" dirty="0">
                <a:solidFill>
                  <a:schemeClr val="bg1"/>
                </a:solidFill>
                <a:latin typeface="Montserrat" pitchFamily="2" charset="0"/>
              </a:rPr>
              <a:t>The ability to apply knowledge to solve problems and think abstractly as measured by objective criteria such as IQ tests</a:t>
            </a:r>
          </a:p>
        </p:txBody>
      </p:sp>
      <p:sp>
        <p:nvSpPr>
          <p:cNvPr id="47" name="TextBox 46">
            <a:extLst>
              <a:ext uri="{FF2B5EF4-FFF2-40B4-BE49-F238E27FC236}">
                <a16:creationId xmlns:a16="http://schemas.microsoft.com/office/drawing/2014/main" id="{FD9A83B7-E251-0185-6A75-A4FC088CF6A7}"/>
              </a:ext>
            </a:extLst>
          </p:cNvPr>
          <p:cNvSpPr txBox="1"/>
          <p:nvPr/>
        </p:nvSpPr>
        <p:spPr>
          <a:xfrm>
            <a:off x="5293654" y="5215640"/>
            <a:ext cx="3216286" cy="830997"/>
          </a:xfrm>
          <a:prstGeom prst="rect">
            <a:avLst/>
          </a:prstGeom>
          <a:noFill/>
        </p:spPr>
        <p:txBody>
          <a:bodyPr wrap="square" rtlCol="0">
            <a:spAutoFit/>
          </a:bodyPr>
          <a:lstStyle/>
          <a:p>
            <a:pPr marL="171450" lvl="0" indent="-171450">
              <a:buClr>
                <a:schemeClr val="bg1"/>
              </a:buClr>
              <a:buFont typeface="Arial" panose="020B0604020202020204" pitchFamily="34" charset="0"/>
              <a:buChar char="•"/>
              <a:defRPr/>
            </a:pPr>
            <a:r>
              <a:rPr lang="en-US" sz="1200" b="1" dirty="0">
                <a:solidFill>
                  <a:schemeClr val="bg1"/>
                </a:solidFill>
                <a:latin typeface="Montserrat" pitchFamily="2" charset="0"/>
              </a:rPr>
              <a:t>Emotional self-awareness</a:t>
            </a:r>
          </a:p>
          <a:p>
            <a:pPr marL="171450" lvl="0" indent="-171450">
              <a:buClr>
                <a:schemeClr val="bg1"/>
              </a:buClr>
              <a:buFont typeface="Arial" panose="020B0604020202020204" pitchFamily="34" charset="0"/>
              <a:buChar char="•"/>
              <a:defRPr/>
            </a:pPr>
            <a:r>
              <a:rPr lang="en-US" sz="1200" b="1" dirty="0">
                <a:solidFill>
                  <a:schemeClr val="bg1"/>
                </a:solidFill>
                <a:latin typeface="Montserrat" pitchFamily="2" charset="0"/>
              </a:rPr>
              <a:t>Ability to empathize with others</a:t>
            </a:r>
          </a:p>
          <a:p>
            <a:pPr marL="171450" lvl="0" indent="-171450">
              <a:buClr>
                <a:schemeClr val="bg1"/>
              </a:buClr>
              <a:buFont typeface="Arial" panose="020B0604020202020204" pitchFamily="34" charset="0"/>
              <a:buChar char="•"/>
              <a:defRPr/>
            </a:pPr>
            <a:r>
              <a:rPr lang="en-US" sz="1200" b="1" dirty="0">
                <a:solidFill>
                  <a:schemeClr val="bg1"/>
                </a:solidFill>
                <a:latin typeface="Montserrat" pitchFamily="2" charset="0"/>
              </a:rPr>
              <a:t>The process of understanding emotions</a:t>
            </a:r>
          </a:p>
        </p:txBody>
      </p:sp>
      <p:sp>
        <p:nvSpPr>
          <p:cNvPr id="48" name="TextBox 47">
            <a:extLst>
              <a:ext uri="{FF2B5EF4-FFF2-40B4-BE49-F238E27FC236}">
                <a16:creationId xmlns:a16="http://schemas.microsoft.com/office/drawing/2014/main" id="{7042FCD0-0524-2DDD-35A1-D350F674AB5A}"/>
              </a:ext>
            </a:extLst>
          </p:cNvPr>
          <p:cNvSpPr txBox="1"/>
          <p:nvPr/>
        </p:nvSpPr>
        <p:spPr>
          <a:xfrm>
            <a:off x="8691668" y="5215640"/>
            <a:ext cx="3216286" cy="461665"/>
          </a:xfrm>
          <a:prstGeom prst="rect">
            <a:avLst/>
          </a:prstGeom>
          <a:noFill/>
        </p:spPr>
        <p:txBody>
          <a:bodyPr wrap="square" rtlCol="0">
            <a:spAutoFit/>
          </a:bodyPr>
          <a:lstStyle/>
          <a:p>
            <a:pPr marL="171450" lvl="0" indent="-171450">
              <a:buClr>
                <a:schemeClr val="bg1"/>
              </a:buClr>
              <a:buFont typeface="Arial" panose="020B0604020202020204" pitchFamily="34" charset="0"/>
              <a:buChar char="•"/>
              <a:defRPr/>
            </a:pPr>
            <a:r>
              <a:rPr lang="en-US" sz="1200" b="1" dirty="0">
                <a:solidFill>
                  <a:schemeClr val="bg1"/>
                </a:solidFill>
                <a:latin typeface="Montserrat" pitchFamily="2" charset="0"/>
              </a:rPr>
              <a:t>Analytical problem-solving</a:t>
            </a:r>
          </a:p>
          <a:p>
            <a:pPr marL="171450" lvl="0" indent="-171450">
              <a:buClr>
                <a:schemeClr val="bg1"/>
              </a:buClr>
              <a:buFont typeface="Arial" panose="020B0604020202020204" pitchFamily="34" charset="0"/>
              <a:buChar char="•"/>
              <a:defRPr/>
            </a:pPr>
            <a:r>
              <a:rPr lang="en-US" sz="1200" b="1" dirty="0">
                <a:solidFill>
                  <a:schemeClr val="bg1"/>
                </a:solidFill>
                <a:latin typeface="Montserrat" pitchFamily="2" charset="0"/>
              </a:rPr>
              <a:t>Intelligence tests</a:t>
            </a:r>
          </a:p>
        </p:txBody>
      </p:sp>
      <p:cxnSp>
        <p:nvCxnSpPr>
          <p:cNvPr id="49" name="Straight Connector 48">
            <a:extLst>
              <a:ext uri="{FF2B5EF4-FFF2-40B4-BE49-F238E27FC236}">
                <a16:creationId xmlns:a16="http://schemas.microsoft.com/office/drawing/2014/main" id="{5CED8B71-71DE-B5DC-B653-9EDE2A1DF3F4}"/>
              </a:ext>
            </a:extLst>
          </p:cNvPr>
          <p:cNvCxnSpPr>
            <a:cxnSpLocks/>
          </p:cNvCxnSpPr>
          <p:nvPr/>
        </p:nvCxnSpPr>
        <p:spPr>
          <a:xfrm>
            <a:off x="5284578" y="4967035"/>
            <a:ext cx="3216286" cy="0"/>
          </a:xfrm>
          <a:prstGeom prst="line">
            <a:avLst/>
          </a:prstGeom>
          <a:ln w="127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2855D96-DCD1-13F6-D957-DFB7D8678851}"/>
              </a:ext>
            </a:extLst>
          </p:cNvPr>
          <p:cNvCxnSpPr>
            <a:cxnSpLocks/>
          </p:cNvCxnSpPr>
          <p:nvPr/>
        </p:nvCxnSpPr>
        <p:spPr>
          <a:xfrm>
            <a:off x="8682593" y="4967035"/>
            <a:ext cx="3216286" cy="0"/>
          </a:xfrm>
          <a:prstGeom prst="line">
            <a:avLst/>
          </a:prstGeom>
          <a:ln w="127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693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D41464-9251-4415-A92B-3DA0749966F2}"/>
              </a:ext>
            </a:extLst>
          </p:cNvPr>
          <p:cNvSpPr>
            <a:spLocks noGrp="1"/>
          </p:cNvSpPr>
          <p:nvPr>
            <p:ph type="body" sz="quarter" idx="10"/>
          </p:nvPr>
        </p:nvSpPr>
        <p:spPr>
          <a:xfrm>
            <a:off x="252837" y="171677"/>
            <a:ext cx="10796724" cy="552223"/>
          </a:xfrm>
        </p:spPr>
        <p:txBody>
          <a:bodyPr>
            <a:normAutofit lnSpcReduction="10000"/>
          </a:bodyPr>
          <a:lstStyle/>
          <a:p>
            <a:pPr lvl="0"/>
            <a:r>
              <a:rPr lang="en-US" dirty="0">
                <a:latin typeface="Montserrat SemiBold" pitchFamily="2" charset="77"/>
              </a:rPr>
              <a:t>Three Intelligences</a:t>
            </a:r>
          </a:p>
        </p:txBody>
      </p:sp>
      <p:sp>
        <p:nvSpPr>
          <p:cNvPr id="28" name="Rectangle 27">
            <a:extLst>
              <a:ext uri="{FF2B5EF4-FFF2-40B4-BE49-F238E27FC236}">
                <a16:creationId xmlns:a16="http://schemas.microsoft.com/office/drawing/2014/main" id="{36C0D3D7-3C36-76B0-C98A-9782CCE8CAAA}"/>
              </a:ext>
            </a:extLst>
          </p:cNvPr>
          <p:cNvSpPr/>
          <p:nvPr/>
        </p:nvSpPr>
        <p:spPr>
          <a:xfrm>
            <a:off x="293747" y="877820"/>
            <a:ext cx="11604505" cy="461665"/>
          </a:xfrm>
          <a:prstGeom prst="rect">
            <a:avLst/>
          </a:prstGeom>
        </p:spPr>
        <p:txBody>
          <a:bodyPr wrap="square">
            <a:spAutoFit/>
          </a:bodyPr>
          <a:lstStyle/>
          <a:p>
            <a:r>
              <a:rPr lang="en-US" sz="2400" i="1" dirty="0">
                <a:solidFill>
                  <a:srgbClr val="000000"/>
                </a:solidFill>
                <a:latin typeface="Montserrat" pitchFamily="2" charset="77"/>
              </a:rPr>
              <a:t>Three types of intelligence are success factors in today’s disruptive world</a:t>
            </a:r>
            <a:endParaRPr lang="en-US" sz="2400" dirty="0">
              <a:latin typeface="Montserrat" pitchFamily="2" charset="77"/>
            </a:endParaRPr>
          </a:p>
        </p:txBody>
      </p:sp>
      <p:sp>
        <p:nvSpPr>
          <p:cNvPr id="15" name="Rounded Rectangle 6">
            <a:extLst>
              <a:ext uri="{FF2B5EF4-FFF2-40B4-BE49-F238E27FC236}">
                <a16:creationId xmlns:a16="http://schemas.microsoft.com/office/drawing/2014/main" id="{0B4146F2-8B83-4BDC-A65A-D0D16D892808}"/>
              </a:ext>
            </a:extLst>
          </p:cNvPr>
          <p:cNvSpPr/>
          <p:nvPr/>
        </p:nvSpPr>
        <p:spPr>
          <a:xfrm>
            <a:off x="5234592" y="2289818"/>
            <a:ext cx="3216286" cy="594665"/>
          </a:xfrm>
          <a:prstGeom prst="roundRect">
            <a:avLst>
              <a:gd name="adj" fmla="val 14284"/>
            </a:avLst>
          </a:prstGeom>
          <a:solidFill>
            <a:srgbClr val="71B02C"/>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Montserrat" pitchFamily="2" charset="0"/>
              </a:rPr>
              <a:t>EQ</a:t>
            </a:r>
          </a:p>
        </p:txBody>
      </p:sp>
      <p:sp>
        <p:nvSpPr>
          <p:cNvPr id="16" name="Rounded Rectangle 12">
            <a:extLst>
              <a:ext uri="{FF2B5EF4-FFF2-40B4-BE49-F238E27FC236}">
                <a16:creationId xmlns:a16="http://schemas.microsoft.com/office/drawing/2014/main" id="{EBE32408-CF5D-D3C6-EED5-2BFF03A61ACC}"/>
              </a:ext>
            </a:extLst>
          </p:cNvPr>
          <p:cNvSpPr/>
          <p:nvPr/>
        </p:nvSpPr>
        <p:spPr>
          <a:xfrm>
            <a:off x="5234592" y="2984465"/>
            <a:ext cx="3216286" cy="3032877"/>
          </a:xfrm>
          <a:prstGeom prst="roundRect">
            <a:avLst>
              <a:gd name="adj" fmla="val 2860"/>
            </a:avLst>
          </a:prstGeom>
          <a:solidFill>
            <a:srgbClr val="71B02C"/>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dirty="0">
              <a:solidFill>
                <a:schemeClr val="bg1"/>
              </a:solidFill>
              <a:latin typeface="Montserrat" pitchFamily="2" charset="0"/>
            </a:endParaRPr>
          </a:p>
        </p:txBody>
      </p:sp>
      <p:sp>
        <p:nvSpPr>
          <p:cNvPr id="29" name="Rounded Rectangle 13">
            <a:extLst>
              <a:ext uri="{FF2B5EF4-FFF2-40B4-BE49-F238E27FC236}">
                <a16:creationId xmlns:a16="http://schemas.microsoft.com/office/drawing/2014/main" id="{4471FBE3-DFC9-2CAD-24B7-E887CE4A4D73}"/>
              </a:ext>
            </a:extLst>
          </p:cNvPr>
          <p:cNvSpPr/>
          <p:nvPr/>
        </p:nvSpPr>
        <p:spPr>
          <a:xfrm>
            <a:off x="1836577" y="2289818"/>
            <a:ext cx="3216286" cy="594665"/>
          </a:xfrm>
          <a:prstGeom prst="roundRect">
            <a:avLst>
              <a:gd name="adj" fmla="val 14284"/>
            </a:avLst>
          </a:prstGeom>
          <a:solidFill>
            <a:srgbClr val="5D8B2C"/>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Montserrat" pitchFamily="2" charset="0"/>
              </a:rPr>
              <a:t>XQ</a:t>
            </a:r>
          </a:p>
        </p:txBody>
      </p:sp>
      <p:sp>
        <p:nvSpPr>
          <p:cNvPr id="30" name="Rounded Rectangle 14">
            <a:extLst>
              <a:ext uri="{FF2B5EF4-FFF2-40B4-BE49-F238E27FC236}">
                <a16:creationId xmlns:a16="http://schemas.microsoft.com/office/drawing/2014/main" id="{2E22982B-3B9A-C1C1-782F-EE69141A2F9C}"/>
              </a:ext>
            </a:extLst>
          </p:cNvPr>
          <p:cNvSpPr/>
          <p:nvPr/>
        </p:nvSpPr>
        <p:spPr>
          <a:xfrm>
            <a:off x="1836577" y="2984465"/>
            <a:ext cx="3216286" cy="3032877"/>
          </a:xfrm>
          <a:prstGeom prst="roundRect">
            <a:avLst>
              <a:gd name="adj" fmla="val 2860"/>
            </a:avLst>
          </a:prstGeom>
          <a:solidFill>
            <a:srgbClr val="5D8B2C"/>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pitchFamily="2" charset="0"/>
            </a:endParaRPr>
          </a:p>
        </p:txBody>
      </p:sp>
      <p:sp>
        <p:nvSpPr>
          <p:cNvPr id="31" name="Rounded Rectangle 13">
            <a:extLst>
              <a:ext uri="{FF2B5EF4-FFF2-40B4-BE49-F238E27FC236}">
                <a16:creationId xmlns:a16="http://schemas.microsoft.com/office/drawing/2014/main" id="{2BE6132C-3958-DA31-DEF9-7094CFC106F6}"/>
              </a:ext>
            </a:extLst>
          </p:cNvPr>
          <p:cNvSpPr/>
          <p:nvPr/>
        </p:nvSpPr>
        <p:spPr>
          <a:xfrm>
            <a:off x="8632607" y="2289818"/>
            <a:ext cx="3216286" cy="594665"/>
          </a:xfrm>
          <a:prstGeom prst="roundRect">
            <a:avLst>
              <a:gd name="adj" fmla="val 14284"/>
            </a:avLst>
          </a:prstGeom>
          <a:solidFill>
            <a:srgbClr val="8CD24F"/>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Montserrat" pitchFamily="2" charset="0"/>
              </a:rPr>
              <a:t>IQ</a:t>
            </a:r>
          </a:p>
        </p:txBody>
      </p:sp>
      <p:sp>
        <p:nvSpPr>
          <p:cNvPr id="32" name="Rounded Rectangle 14">
            <a:extLst>
              <a:ext uri="{FF2B5EF4-FFF2-40B4-BE49-F238E27FC236}">
                <a16:creationId xmlns:a16="http://schemas.microsoft.com/office/drawing/2014/main" id="{C0169DC3-F1B4-9D75-8679-621E579CADE1}"/>
              </a:ext>
            </a:extLst>
          </p:cNvPr>
          <p:cNvSpPr/>
          <p:nvPr/>
        </p:nvSpPr>
        <p:spPr>
          <a:xfrm>
            <a:off x="8632607" y="2984465"/>
            <a:ext cx="3216286" cy="3032877"/>
          </a:xfrm>
          <a:prstGeom prst="roundRect">
            <a:avLst>
              <a:gd name="adj" fmla="val 2860"/>
            </a:avLst>
          </a:prstGeom>
          <a:solidFill>
            <a:srgbClr val="8CD24F"/>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pitchFamily="2" charset="0"/>
            </a:endParaRPr>
          </a:p>
        </p:txBody>
      </p:sp>
      <p:sp>
        <p:nvSpPr>
          <p:cNvPr id="33" name="Rounded Rectangle 26">
            <a:extLst>
              <a:ext uri="{FF2B5EF4-FFF2-40B4-BE49-F238E27FC236}">
                <a16:creationId xmlns:a16="http://schemas.microsoft.com/office/drawing/2014/main" id="{E0F7D246-9797-B7F2-FFA9-9B901107DAE0}"/>
              </a:ext>
            </a:extLst>
          </p:cNvPr>
          <p:cNvSpPr/>
          <p:nvPr/>
        </p:nvSpPr>
        <p:spPr>
          <a:xfrm>
            <a:off x="1836577" y="3156357"/>
            <a:ext cx="3216286" cy="481802"/>
          </a:xfrm>
          <a:prstGeom prst="roundRect">
            <a:avLst>
              <a:gd name="adj" fmla="val 0"/>
            </a:avLst>
          </a:prstGeom>
          <a:solidFill>
            <a:schemeClr val="bg1"/>
          </a:solidFill>
          <a:ln>
            <a:noFill/>
          </a:ln>
          <a:effectLst>
            <a:outerShdw blurRad="1905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75000"/>
                    <a:lumOff val="25000"/>
                  </a:schemeClr>
                </a:solidFill>
                <a:latin typeface="Montserrat" pitchFamily="2" charset="0"/>
              </a:rPr>
              <a:t>Experiential Intelligence</a:t>
            </a:r>
          </a:p>
        </p:txBody>
      </p:sp>
      <p:sp>
        <p:nvSpPr>
          <p:cNvPr id="34" name="Rounded Rectangle 26">
            <a:extLst>
              <a:ext uri="{FF2B5EF4-FFF2-40B4-BE49-F238E27FC236}">
                <a16:creationId xmlns:a16="http://schemas.microsoft.com/office/drawing/2014/main" id="{776FD353-E66B-58F0-9AFD-D7DFC4F1EB44}"/>
              </a:ext>
            </a:extLst>
          </p:cNvPr>
          <p:cNvSpPr/>
          <p:nvPr/>
        </p:nvSpPr>
        <p:spPr>
          <a:xfrm>
            <a:off x="5234592" y="3156356"/>
            <a:ext cx="3216286" cy="481802"/>
          </a:xfrm>
          <a:prstGeom prst="roundRect">
            <a:avLst>
              <a:gd name="adj" fmla="val 0"/>
            </a:avLst>
          </a:prstGeom>
          <a:solidFill>
            <a:schemeClr val="bg1"/>
          </a:solidFill>
          <a:ln>
            <a:noFill/>
          </a:ln>
          <a:effectLst>
            <a:outerShdw blurRad="1905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75000"/>
                    <a:lumOff val="25000"/>
                  </a:schemeClr>
                </a:solidFill>
                <a:latin typeface="Montserrat" pitchFamily="2" charset="0"/>
              </a:rPr>
              <a:t>Emotional Intelligence</a:t>
            </a:r>
          </a:p>
        </p:txBody>
      </p:sp>
      <p:sp>
        <p:nvSpPr>
          <p:cNvPr id="35" name="Rounded Rectangle 26">
            <a:extLst>
              <a:ext uri="{FF2B5EF4-FFF2-40B4-BE49-F238E27FC236}">
                <a16:creationId xmlns:a16="http://schemas.microsoft.com/office/drawing/2014/main" id="{69D90B41-B1C4-D3D3-36E5-E33821D32AED}"/>
              </a:ext>
            </a:extLst>
          </p:cNvPr>
          <p:cNvSpPr/>
          <p:nvPr/>
        </p:nvSpPr>
        <p:spPr>
          <a:xfrm>
            <a:off x="8632607" y="3156355"/>
            <a:ext cx="3216286" cy="481802"/>
          </a:xfrm>
          <a:prstGeom prst="roundRect">
            <a:avLst>
              <a:gd name="adj" fmla="val 0"/>
            </a:avLst>
          </a:prstGeom>
          <a:solidFill>
            <a:schemeClr val="bg1"/>
          </a:solidFill>
          <a:ln>
            <a:noFill/>
          </a:ln>
          <a:effectLst>
            <a:outerShdw blurRad="1905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75000"/>
                    <a:lumOff val="25000"/>
                  </a:schemeClr>
                </a:solidFill>
                <a:latin typeface="Montserrat" pitchFamily="2" charset="0"/>
              </a:rPr>
              <a:t>Intellectual Intelligence</a:t>
            </a:r>
          </a:p>
        </p:txBody>
      </p:sp>
      <p:sp>
        <p:nvSpPr>
          <p:cNvPr id="36" name="Rounded Rectangle 26">
            <a:extLst>
              <a:ext uri="{FF2B5EF4-FFF2-40B4-BE49-F238E27FC236}">
                <a16:creationId xmlns:a16="http://schemas.microsoft.com/office/drawing/2014/main" id="{3E122E8F-A645-390F-0461-A58E0E20A3F4}"/>
              </a:ext>
            </a:extLst>
          </p:cNvPr>
          <p:cNvSpPr/>
          <p:nvPr/>
        </p:nvSpPr>
        <p:spPr>
          <a:xfrm>
            <a:off x="2656272" y="3810051"/>
            <a:ext cx="1699379" cy="447532"/>
          </a:xfrm>
          <a:prstGeom prst="roundRect">
            <a:avLst>
              <a:gd name="adj" fmla="val 50000"/>
            </a:avLst>
          </a:prstGeom>
          <a:solidFill>
            <a:schemeClr val="bg1"/>
          </a:solidFill>
          <a:ln>
            <a:noFill/>
          </a:ln>
          <a:effectLst>
            <a:outerShdw blurRad="1905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75000"/>
                    <a:lumOff val="25000"/>
                  </a:schemeClr>
                </a:solidFill>
                <a:latin typeface="Montserrat" pitchFamily="2" charset="0"/>
              </a:rPr>
              <a:t>Experience</a:t>
            </a:r>
            <a:endParaRPr lang="en-US" sz="1600" b="1" dirty="0">
              <a:solidFill>
                <a:schemeClr val="tx1">
                  <a:lumMod val="75000"/>
                  <a:lumOff val="25000"/>
                </a:schemeClr>
              </a:solidFill>
              <a:latin typeface="Montserrat" pitchFamily="2" charset="0"/>
            </a:endParaRPr>
          </a:p>
        </p:txBody>
      </p:sp>
      <p:sp>
        <p:nvSpPr>
          <p:cNvPr id="37" name="Rounded Rectangle 26">
            <a:extLst>
              <a:ext uri="{FF2B5EF4-FFF2-40B4-BE49-F238E27FC236}">
                <a16:creationId xmlns:a16="http://schemas.microsoft.com/office/drawing/2014/main" id="{A7692A74-6547-31C4-E279-D96CEECE2C84}"/>
              </a:ext>
            </a:extLst>
          </p:cNvPr>
          <p:cNvSpPr/>
          <p:nvPr/>
        </p:nvSpPr>
        <p:spPr>
          <a:xfrm>
            <a:off x="6083910" y="3822159"/>
            <a:ext cx="1517650" cy="447532"/>
          </a:xfrm>
          <a:prstGeom prst="roundRect">
            <a:avLst>
              <a:gd name="adj" fmla="val 50000"/>
            </a:avLst>
          </a:prstGeom>
          <a:solidFill>
            <a:schemeClr val="bg1"/>
          </a:solidFill>
          <a:ln>
            <a:noFill/>
          </a:ln>
          <a:effectLst>
            <a:outerShdw blurRad="1905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dirty="0">
                <a:solidFill>
                  <a:schemeClr val="tx1">
                    <a:lumMod val="75000"/>
                    <a:lumOff val="25000"/>
                  </a:schemeClr>
                </a:solidFill>
                <a:latin typeface="Montserrat" pitchFamily="2" charset="0"/>
              </a:rPr>
              <a:t>Emotions</a:t>
            </a:r>
          </a:p>
        </p:txBody>
      </p:sp>
      <p:sp>
        <p:nvSpPr>
          <p:cNvPr id="38" name="Rounded Rectangle 26">
            <a:extLst>
              <a:ext uri="{FF2B5EF4-FFF2-40B4-BE49-F238E27FC236}">
                <a16:creationId xmlns:a16="http://schemas.microsoft.com/office/drawing/2014/main" id="{F1A33692-B183-17E9-3915-7D874553ABD9}"/>
              </a:ext>
            </a:extLst>
          </p:cNvPr>
          <p:cNvSpPr/>
          <p:nvPr/>
        </p:nvSpPr>
        <p:spPr>
          <a:xfrm>
            <a:off x="9481925" y="3822159"/>
            <a:ext cx="1517650" cy="447532"/>
          </a:xfrm>
          <a:prstGeom prst="roundRect">
            <a:avLst>
              <a:gd name="adj" fmla="val 50000"/>
            </a:avLst>
          </a:prstGeom>
          <a:solidFill>
            <a:schemeClr val="bg1"/>
          </a:solidFill>
          <a:ln>
            <a:noFill/>
          </a:ln>
          <a:effectLst>
            <a:outerShdw blurRad="1905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dirty="0">
                <a:solidFill>
                  <a:schemeClr val="tx1">
                    <a:lumMod val="75000"/>
                    <a:lumOff val="25000"/>
                  </a:schemeClr>
                </a:solidFill>
                <a:latin typeface="Montserrat" pitchFamily="2" charset="0"/>
              </a:rPr>
              <a:t>Intellect</a:t>
            </a:r>
          </a:p>
        </p:txBody>
      </p:sp>
      <p:sp>
        <p:nvSpPr>
          <p:cNvPr id="40" name="Rounded Rectangle 15">
            <a:extLst>
              <a:ext uri="{FF2B5EF4-FFF2-40B4-BE49-F238E27FC236}">
                <a16:creationId xmlns:a16="http://schemas.microsoft.com/office/drawing/2014/main" id="{3CA287DD-A269-A2DF-FE40-F0715D1DE976}"/>
              </a:ext>
            </a:extLst>
          </p:cNvPr>
          <p:cNvSpPr/>
          <p:nvPr/>
        </p:nvSpPr>
        <p:spPr>
          <a:xfrm>
            <a:off x="203855" y="3822159"/>
            <a:ext cx="1450993" cy="447532"/>
          </a:xfrm>
          <a:prstGeom prst="roundRect">
            <a:avLst>
              <a:gd name="adj" fmla="val 12516"/>
            </a:avLst>
          </a:prstGeom>
          <a:solidFill>
            <a:schemeClr val="bg1">
              <a:lumMod val="75000"/>
            </a:schemeClr>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dirty="0">
                <a:solidFill>
                  <a:schemeClr val="bg1"/>
                </a:solidFill>
                <a:latin typeface="Montserrat" pitchFamily="2" charset="0"/>
              </a:rPr>
              <a:t>Focus</a:t>
            </a:r>
          </a:p>
        </p:txBody>
      </p:sp>
      <p:sp>
        <p:nvSpPr>
          <p:cNvPr id="41" name="Rounded Rectangle 15">
            <a:extLst>
              <a:ext uri="{FF2B5EF4-FFF2-40B4-BE49-F238E27FC236}">
                <a16:creationId xmlns:a16="http://schemas.microsoft.com/office/drawing/2014/main" id="{0D0F2162-F72A-BE5D-7122-DD389C291D71}"/>
              </a:ext>
            </a:extLst>
          </p:cNvPr>
          <p:cNvSpPr/>
          <p:nvPr/>
        </p:nvSpPr>
        <p:spPr>
          <a:xfrm>
            <a:off x="193776" y="4377401"/>
            <a:ext cx="1450993" cy="1200487"/>
          </a:xfrm>
          <a:prstGeom prst="roundRect">
            <a:avLst>
              <a:gd name="adj" fmla="val 6657"/>
            </a:avLst>
          </a:prstGeom>
          <a:solidFill>
            <a:schemeClr val="bg1">
              <a:lumMod val="75000"/>
            </a:schemeClr>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1"/>
                </a:solidFill>
                <a:latin typeface="Montserrat" pitchFamily="2" charset="0"/>
              </a:rPr>
              <a:t>Scope</a:t>
            </a:r>
          </a:p>
        </p:txBody>
      </p:sp>
      <p:sp>
        <p:nvSpPr>
          <p:cNvPr id="44" name="TextBox 43">
            <a:extLst>
              <a:ext uri="{FF2B5EF4-FFF2-40B4-BE49-F238E27FC236}">
                <a16:creationId xmlns:a16="http://schemas.microsoft.com/office/drawing/2014/main" id="{FF71D837-3BCD-9F17-1E89-8196AC24ED7D}"/>
              </a:ext>
            </a:extLst>
          </p:cNvPr>
          <p:cNvSpPr txBox="1"/>
          <p:nvPr/>
        </p:nvSpPr>
        <p:spPr>
          <a:xfrm>
            <a:off x="1876862" y="4437744"/>
            <a:ext cx="3216286" cy="1384995"/>
          </a:xfrm>
          <a:prstGeom prst="rect">
            <a:avLst/>
          </a:prstGeom>
          <a:noFill/>
        </p:spPr>
        <p:txBody>
          <a:bodyPr wrap="square" rtlCol="0">
            <a:spAutoFit/>
          </a:bodyPr>
          <a:lstStyle/>
          <a:p>
            <a:pPr marL="171450" lvl="0" indent="-171450">
              <a:buClr>
                <a:schemeClr val="bg1"/>
              </a:buClr>
              <a:buFont typeface="Arial" panose="020B0604020202020204" pitchFamily="34" charset="0"/>
              <a:buChar char="•"/>
              <a:defRPr/>
            </a:pPr>
            <a:r>
              <a:rPr lang="en-US" sz="1200" b="1" dirty="0">
                <a:solidFill>
                  <a:schemeClr val="bg1"/>
                </a:solidFill>
                <a:latin typeface="Montserrat" pitchFamily="2" charset="0"/>
              </a:rPr>
              <a:t>Mindsets: Attitudes &amp; beliefs</a:t>
            </a:r>
          </a:p>
          <a:p>
            <a:pPr marL="171450" lvl="0" indent="-171450">
              <a:buClr>
                <a:schemeClr val="bg1"/>
              </a:buClr>
              <a:buFont typeface="Arial" panose="020B0604020202020204" pitchFamily="34" charset="0"/>
              <a:buChar char="•"/>
              <a:defRPr/>
            </a:pPr>
            <a:endParaRPr lang="en-US" sz="1200" b="1" dirty="0">
              <a:solidFill>
                <a:schemeClr val="bg1"/>
              </a:solidFill>
              <a:latin typeface="Montserrat" pitchFamily="2" charset="0"/>
            </a:endParaRPr>
          </a:p>
          <a:p>
            <a:pPr marL="171450" lvl="0" indent="-171450">
              <a:buClr>
                <a:schemeClr val="bg1"/>
              </a:buClr>
              <a:buFont typeface="Arial" panose="020B0604020202020204" pitchFamily="34" charset="0"/>
              <a:buChar char="•"/>
              <a:defRPr/>
            </a:pPr>
            <a:r>
              <a:rPr lang="en-US" sz="1200" b="1" dirty="0">
                <a:solidFill>
                  <a:schemeClr val="bg1"/>
                </a:solidFill>
                <a:latin typeface="Montserrat" pitchFamily="2" charset="0"/>
              </a:rPr>
              <a:t>Abilities: Competencies that integrate knowledge, skills, and experiences</a:t>
            </a:r>
          </a:p>
          <a:p>
            <a:pPr marL="171450" lvl="0" indent="-171450">
              <a:buClr>
                <a:schemeClr val="bg1"/>
              </a:buClr>
              <a:buFont typeface="Arial" panose="020B0604020202020204" pitchFamily="34" charset="0"/>
              <a:buChar char="•"/>
              <a:defRPr/>
            </a:pPr>
            <a:endParaRPr lang="en-US" sz="1200" b="1" dirty="0">
              <a:solidFill>
                <a:schemeClr val="bg1"/>
              </a:solidFill>
              <a:latin typeface="Montserrat" pitchFamily="2" charset="0"/>
            </a:endParaRPr>
          </a:p>
          <a:p>
            <a:pPr marL="171450" lvl="0" indent="-171450">
              <a:buClr>
                <a:schemeClr val="bg1"/>
              </a:buClr>
              <a:buFont typeface="Arial" panose="020B0604020202020204" pitchFamily="34" charset="0"/>
              <a:buChar char="•"/>
              <a:defRPr/>
            </a:pPr>
            <a:r>
              <a:rPr lang="en-US" sz="1200" b="1" dirty="0">
                <a:solidFill>
                  <a:schemeClr val="bg1"/>
                </a:solidFill>
                <a:latin typeface="Montserrat" pitchFamily="2" charset="0"/>
              </a:rPr>
              <a:t>Know-how: Knowledge and skills</a:t>
            </a:r>
          </a:p>
        </p:txBody>
      </p:sp>
      <p:sp>
        <p:nvSpPr>
          <p:cNvPr id="47" name="TextBox 46">
            <a:extLst>
              <a:ext uri="{FF2B5EF4-FFF2-40B4-BE49-F238E27FC236}">
                <a16:creationId xmlns:a16="http://schemas.microsoft.com/office/drawing/2014/main" id="{FD9A83B7-E251-0185-6A75-A4FC088CF6A7}"/>
              </a:ext>
            </a:extLst>
          </p:cNvPr>
          <p:cNvSpPr txBox="1"/>
          <p:nvPr/>
        </p:nvSpPr>
        <p:spPr>
          <a:xfrm>
            <a:off x="5283952" y="4437744"/>
            <a:ext cx="3216286" cy="1015663"/>
          </a:xfrm>
          <a:prstGeom prst="rect">
            <a:avLst/>
          </a:prstGeom>
          <a:noFill/>
        </p:spPr>
        <p:txBody>
          <a:bodyPr wrap="square" rtlCol="0">
            <a:spAutoFit/>
          </a:bodyPr>
          <a:lstStyle/>
          <a:p>
            <a:pPr marL="171450" lvl="0" indent="-171450">
              <a:buClr>
                <a:schemeClr val="bg1"/>
              </a:buClr>
              <a:buFont typeface="Arial" panose="020B0604020202020204" pitchFamily="34" charset="0"/>
              <a:buChar char="•"/>
              <a:defRPr/>
            </a:pPr>
            <a:r>
              <a:rPr lang="en-US" sz="1200" b="1" dirty="0">
                <a:solidFill>
                  <a:schemeClr val="bg1"/>
                </a:solidFill>
                <a:latin typeface="Montserrat" pitchFamily="2" charset="0"/>
              </a:rPr>
              <a:t>Emotional self-awareness</a:t>
            </a:r>
          </a:p>
          <a:p>
            <a:pPr marL="171450" lvl="0" indent="-171450">
              <a:buClr>
                <a:schemeClr val="bg1"/>
              </a:buClr>
              <a:buFont typeface="Arial" panose="020B0604020202020204" pitchFamily="34" charset="0"/>
              <a:buChar char="•"/>
              <a:defRPr/>
            </a:pPr>
            <a:endParaRPr lang="en-US" sz="1200" b="1" dirty="0">
              <a:solidFill>
                <a:schemeClr val="bg1"/>
              </a:solidFill>
              <a:latin typeface="Montserrat" pitchFamily="2" charset="0"/>
            </a:endParaRPr>
          </a:p>
          <a:p>
            <a:pPr marL="171450" lvl="0" indent="-171450">
              <a:buClr>
                <a:schemeClr val="bg1"/>
              </a:buClr>
              <a:buFont typeface="Arial" panose="020B0604020202020204" pitchFamily="34" charset="0"/>
              <a:buChar char="•"/>
              <a:defRPr/>
            </a:pPr>
            <a:r>
              <a:rPr lang="en-US" sz="1200" b="1" dirty="0">
                <a:solidFill>
                  <a:schemeClr val="bg1"/>
                </a:solidFill>
                <a:latin typeface="Montserrat" pitchFamily="2" charset="0"/>
              </a:rPr>
              <a:t>Ability to empathize</a:t>
            </a:r>
          </a:p>
          <a:p>
            <a:pPr marL="171450" lvl="0" indent="-171450">
              <a:buClr>
                <a:schemeClr val="bg1"/>
              </a:buClr>
              <a:buFont typeface="Arial" panose="020B0604020202020204" pitchFamily="34" charset="0"/>
              <a:buChar char="•"/>
              <a:defRPr/>
            </a:pPr>
            <a:endParaRPr lang="en-US" sz="1200" b="1" dirty="0">
              <a:solidFill>
                <a:schemeClr val="bg1"/>
              </a:solidFill>
              <a:latin typeface="Montserrat" pitchFamily="2" charset="0"/>
            </a:endParaRPr>
          </a:p>
          <a:p>
            <a:pPr marL="171450" lvl="0" indent="-171450">
              <a:buClr>
                <a:schemeClr val="bg1"/>
              </a:buClr>
              <a:buFont typeface="Arial" panose="020B0604020202020204" pitchFamily="34" charset="0"/>
              <a:buChar char="•"/>
              <a:defRPr/>
            </a:pPr>
            <a:r>
              <a:rPr lang="en-US" sz="1200" b="1" dirty="0">
                <a:solidFill>
                  <a:schemeClr val="bg1"/>
                </a:solidFill>
                <a:latin typeface="Montserrat" pitchFamily="2" charset="0"/>
              </a:rPr>
              <a:t>Understanding emotions</a:t>
            </a:r>
          </a:p>
        </p:txBody>
      </p:sp>
      <p:sp>
        <p:nvSpPr>
          <p:cNvPr id="48" name="TextBox 47">
            <a:extLst>
              <a:ext uri="{FF2B5EF4-FFF2-40B4-BE49-F238E27FC236}">
                <a16:creationId xmlns:a16="http://schemas.microsoft.com/office/drawing/2014/main" id="{7042FCD0-0524-2DDD-35A1-D350F674AB5A}"/>
              </a:ext>
            </a:extLst>
          </p:cNvPr>
          <p:cNvSpPr txBox="1"/>
          <p:nvPr/>
        </p:nvSpPr>
        <p:spPr>
          <a:xfrm>
            <a:off x="8681966" y="4437744"/>
            <a:ext cx="3216286" cy="646331"/>
          </a:xfrm>
          <a:prstGeom prst="rect">
            <a:avLst/>
          </a:prstGeom>
          <a:noFill/>
        </p:spPr>
        <p:txBody>
          <a:bodyPr wrap="square" rtlCol="0">
            <a:spAutoFit/>
          </a:bodyPr>
          <a:lstStyle/>
          <a:p>
            <a:pPr marL="171450" lvl="0" indent="-171450">
              <a:buClr>
                <a:schemeClr val="bg1"/>
              </a:buClr>
              <a:buFont typeface="Arial" panose="020B0604020202020204" pitchFamily="34" charset="0"/>
              <a:buChar char="•"/>
              <a:defRPr/>
            </a:pPr>
            <a:r>
              <a:rPr lang="en-US" sz="1200" b="1" dirty="0">
                <a:solidFill>
                  <a:schemeClr val="bg1"/>
                </a:solidFill>
                <a:latin typeface="Montserrat" pitchFamily="2" charset="0"/>
              </a:rPr>
              <a:t>Analytical problem-solving</a:t>
            </a:r>
          </a:p>
          <a:p>
            <a:pPr marL="171450" lvl="0" indent="-171450">
              <a:buClr>
                <a:schemeClr val="bg1"/>
              </a:buClr>
              <a:buFont typeface="Arial" panose="020B0604020202020204" pitchFamily="34" charset="0"/>
              <a:buChar char="•"/>
              <a:defRPr/>
            </a:pPr>
            <a:endParaRPr lang="en-US" sz="1200" b="1" dirty="0">
              <a:solidFill>
                <a:schemeClr val="bg1"/>
              </a:solidFill>
              <a:latin typeface="Montserrat" pitchFamily="2" charset="0"/>
            </a:endParaRPr>
          </a:p>
          <a:p>
            <a:pPr marL="171450" lvl="0" indent="-171450">
              <a:buClr>
                <a:schemeClr val="bg1"/>
              </a:buClr>
              <a:buFont typeface="Arial" panose="020B0604020202020204" pitchFamily="34" charset="0"/>
              <a:buChar char="•"/>
              <a:defRPr/>
            </a:pPr>
            <a:r>
              <a:rPr lang="en-US" sz="1200" b="1" dirty="0">
                <a:solidFill>
                  <a:schemeClr val="bg1"/>
                </a:solidFill>
                <a:latin typeface="Montserrat" pitchFamily="2" charset="0"/>
              </a:rPr>
              <a:t>Intelligence tests</a:t>
            </a:r>
          </a:p>
        </p:txBody>
      </p:sp>
      <p:sp>
        <p:nvSpPr>
          <p:cNvPr id="2" name="TextBox 1">
            <a:extLst>
              <a:ext uri="{FF2B5EF4-FFF2-40B4-BE49-F238E27FC236}">
                <a16:creationId xmlns:a16="http://schemas.microsoft.com/office/drawing/2014/main" id="{72E878E7-EA0B-0278-86CF-BB31A41EFCF4}"/>
              </a:ext>
            </a:extLst>
          </p:cNvPr>
          <p:cNvSpPr txBox="1"/>
          <p:nvPr/>
        </p:nvSpPr>
        <p:spPr>
          <a:xfrm>
            <a:off x="3106477" y="1769738"/>
            <a:ext cx="7254826" cy="369332"/>
          </a:xfrm>
          <a:prstGeom prst="rect">
            <a:avLst/>
          </a:prstGeom>
          <a:noFill/>
        </p:spPr>
        <p:txBody>
          <a:bodyPr wrap="square">
            <a:spAutoFit/>
          </a:bodyPr>
          <a:lstStyle/>
          <a:p>
            <a:pPr algn="ctr"/>
            <a:r>
              <a:rPr lang="en-US" sz="1800" b="1" dirty="0">
                <a:solidFill>
                  <a:srgbClr val="000000"/>
                </a:solidFill>
                <a:latin typeface="Montserrat" pitchFamily="2" charset="77"/>
                <a:ea typeface="Calibri" panose="020F0502020204030204" pitchFamily="34" charset="0"/>
              </a:rPr>
              <a:t>Three Types of Intelligence for Today’s Disruptive World</a:t>
            </a:r>
            <a:endParaRPr lang="en-US" b="1" dirty="0"/>
          </a:p>
        </p:txBody>
      </p:sp>
      <p:sp>
        <p:nvSpPr>
          <p:cNvPr id="3" name="Rectangle 2">
            <a:extLst>
              <a:ext uri="{FF2B5EF4-FFF2-40B4-BE49-F238E27FC236}">
                <a16:creationId xmlns:a16="http://schemas.microsoft.com/office/drawing/2014/main" id="{E25D72DE-F2E9-5D76-1AFC-86442F0D0CCD}"/>
              </a:ext>
            </a:extLst>
          </p:cNvPr>
          <p:cNvSpPr/>
          <p:nvPr/>
        </p:nvSpPr>
        <p:spPr>
          <a:xfrm>
            <a:off x="4690440" y="6122188"/>
            <a:ext cx="4403309" cy="261610"/>
          </a:xfrm>
          <a:prstGeom prst="rect">
            <a:avLst/>
          </a:prstGeom>
        </p:spPr>
        <p:txBody>
          <a:bodyPr wrap="square">
            <a:spAutoFit/>
          </a:bodyPr>
          <a:lstStyle/>
          <a:p>
            <a:r>
              <a:rPr lang="en-US" sz="1100" dirty="0">
                <a:solidFill>
                  <a:srgbClr val="000000"/>
                </a:solidFill>
                <a:latin typeface="Montserrat" pitchFamily="2" charset="77"/>
                <a:ea typeface="Calibri" panose="020F0502020204030204" pitchFamily="34" charset="0"/>
              </a:rPr>
              <a:t>From the book </a:t>
            </a:r>
            <a:r>
              <a:rPr lang="en-US" sz="1100" i="1" dirty="0">
                <a:solidFill>
                  <a:srgbClr val="000000"/>
                </a:solidFill>
                <a:latin typeface="Montserrat" pitchFamily="2" charset="77"/>
                <a:ea typeface="Calibri" panose="020F0502020204030204" pitchFamily="34" charset="0"/>
              </a:rPr>
              <a:t>Experiential Intelligence </a:t>
            </a:r>
            <a:r>
              <a:rPr lang="en-US" sz="1100" dirty="0">
                <a:solidFill>
                  <a:srgbClr val="000000"/>
                </a:solidFill>
                <a:latin typeface="Montserrat" pitchFamily="2" charset="77"/>
                <a:ea typeface="Calibri" panose="020F0502020204030204" pitchFamily="34" charset="0"/>
              </a:rPr>
              <a:t>by Soren Kaplan</a:t>
            </a:r>
            <a:endParaRPr lang="en-US" sz="1100" dirty="0">
              <a:latin typeface="Montserrat" pitchFamily="2" charset="77"/>
            </a:endParaRPr>
          </a:p>
        </p:txBody>
      </p:sp>
    </p:spTree>
    <p:extLst>
      <p:ext uri="{BB962C8B-B14F-4D97-AF65-F5344CB8AC3E}">
        <p14:creationId xmlns:p14="http://schemas.microsoft.com/office/powerpoint/2010/main" val="832911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D41464-9251-4415-A92B-3DA0749966F2}"/>
              </a:ext>
            </a:extLst>
          </p:cNvPr>
          <p:cNvSpPr>
            <a:spLocks noGrp="1"/>
          </p:cNvSpPr>
          <p:nvPr>
            <p:ph type="body" sz="quarter" idx="10"/>
          </p:nvPr>
        </p:nvSpPr>
        <p:spPr>
          <a:xfrm>
            <a:off x="252836" y="171677"/>
            <a:ext cx="10336506" cy="552223"/>
          </a:xfrm>
        </p:spPr>
        <p:txBody>
          <a:bodyPr>
            <a:normAutofit lnSpcReduction="10000"/>
          </a:bodyPr>
          <a:lstStyle/>
          <a:p>
            <a:pPr lvl="0"/>
            <a:r>
              <a:rPr lang="en-US" dirty="0">
                <a:latin typeface="Montserrat SemiBold" pitchFamily="2" charset="77"/>
              </a:rPr>
              <a:t>What is Team XQ?</a:t>
            </a:r>
          </a:p>
        </p:txBody>
      </p:sp>
      <p:grpSp>
        <p:nvGrpSpPr>
          <p:cNvPr id="3" name="Group 2">
            <a:extLst>
              <a:ext uri="{FF2B5EF4-FFF2-40B4-BE49-F238E27FC236}">
                <a16:creationId xmlns:a16="http://schemas.microsoft.com/office/drawing/2014/main" id="{5106E124-91E2-04BA-2DEB-E10EC78D1DE1}"/>
              </a:ext>
            </a:extLst>
          </p:cNvPr>
          <p:cNvGrpSpPr/>
          <p:nvPr/>
        </p:nvGrpSpPr>
        <p:grpSpPr>
          <a:xfrm>
            <a:off x="6479919" y="1754424"/>
            <a:ext cx="4905354" cy="3821758"/>
            <a:chOff x="3426465" y="2191775"/>
            <a:chExt cx="3185025" cy="2481451"/>
          </a:xfrm>
        </p:grpSpPr>
        <p:sp>
          <p:nvSpPr>
            <p:cNvPr id="5" name="Freeform: Shape 136">
              <a:extLst>
                <a:ext uri="{FF2B5EF4-FFF2-40B4-BE49-F238E27FC236}">
                  <a16:creationId xmlns:a16="http://schemas.microsoft.com/office/drawing/2014/main" id="{7A375DFE-C4AA-EB5E-08B5-F7AA915F9D9C}"/>
                </a:ext>
              </a:extLst>
            </p:cNvPr>
            <p:cNvSpPr/>
            <p:nvPr/>
          </p:nvSpPr>
          <p:spPr>
            <a:xfrm>
              <a:off x="3426465" y="2191775"/>
              <a:ext cx="3185025" cy="790880"/>
            </a:xfrm>
            <a:custGeom>
              <a:avLst/>
              <a:gdLst>
                <a:gd name="connsiteX0" fmla="*/ 0 w 3185025"/>
                <a:gd name="connsiteY0" fmla="*/ 0 h 790880"/>
                <a:gd name="connsiteX1" fmla="*/ 3185025 w 3185025"/>
                <a:gd name="connsiteY1" fmla="*/ 0 h 790880"/>
                <a:gd name="connsiteX2" fmla="*/ 3185025 w 3185025"/>
                <a:gd name="connsiteY2" fmla="*/ 790881 h 790880"/>
                <a:gd name="connsiteX3" fmla="*/ 0 w 3185025"/>
                <a:gd name="connsiteY3" fmla="*/ 790881 h 790880"/>
              </a:gdLst>
              <a:ahLst/>
              <a:cxnLst>
                <a:cxn ang="0">
                  <a:pos x="connsiteX0" y="connsiteY0"/>
                </a:cxn>
                <a:cxn ang="0">
                  <a:pos x="connsiteX1" y="connsiteY1"/>
                </a:cxn>
                <a:cxn ang="0">
                  <a:pos x="connsiteX2" y="connsiteY2"/>
                </a:cxn>
                <a:cxn ang="0">
                  <a:pos x="connsiteX3" y="connsiteY3"/>
                </a:cxn>
              </a:cxnLst>
              <a:rect l="l" t="t" r="r" b="b"/>
              <a:pathLst>
                <a:path w="3185025" h="790880">
                  <a:moveTo>
                    <a:pt x="0" y="0"/>
                  </a:moveTo>
                  <a:lnTo>
                    <a:pt x="3185025" y="0"/>
                  </a:lnTo>
                  <a:lnTo>
                    <a:pt x="3185025" y="790881"/>
                  </a:lnTo>
                  <a:lnTo>
                    <a:pt x="0" y="790881"/>
                  </a:lnTo>
                  <a:close/>
                </a:path>
              </a:pathLst>
            </a:custGeom>
            <a:solidFill>
              <a:srgbClr val="8CD24F"/>
            </a:solidFill>
            <a:ln w="8667" cap="flat">
              <a:noFill/>
              <a:prstDash val="solid"/>
              <a:miter/>
            </a:ln>
          </p:spPr>
          <p:txBody>
            <a:bodyPr rtlCol="0" anchor="ctr"/>
            <a:lstStyle/>
            <a:p>
              <a:endParaRPr lang="en-PK" sz="3200"/>
            </a:p>
          </p:txBody>
        </p:sp>
        <p:sp>
          <p:nvSpPr>
            <p:cNvPr id="6" name="Freeform: Shape 137">
              <a:extLst>
                <a:ext uri="{FF2B5EF4-FFF2-40B4-BE49-F238E27FC236}">
                  <a16:creationId xmlns:a16="http://schemas.microsoft.com/office/drawing/2014/main" id="{20581B1F-5FC1-0F53-AE3E-CD13ED6D7940}"/>
                </a:ext>
              </a:extLst>
            </p:cNvPr>
            <p:cNvSpPr/>
            <p:nvPr/>
          </p:nvSpPr>
          <p:spPr>
            <a:xfrm>
              <a:off x="3426465" y="3037104"/>
              <a:ext cx="3185025" cy="790880"/>
            </a:xfrm>
            <a:custGeom>
              <a:avLst/>
              <a:gdLst>
                <a:gd name="connsiteX0" fmla="*/ 0 w 3185025"/>
                <a:gd name="connsiteY0" fmla="*/ 0 h 790880"/>
                <a:gd name="connsiteX1" fmla="*/ 3185025 w 3185025"/>
                <a:gd name="connsiteY1" fmla="*/ 0 h 790880"/>
                <a:gd name="connsiteX2" fmla="*/ 3185025 w 3185025"/>
                <a:gd name="connsiteY2" fmla="*/ 790881 h 790880"/>
                <a:gd name="connsiteX3" fmla="*/ 0 w 3185025"/>
                <a:gd name="connsiteY3" fmla="*/ 790881 h 790880"/>
              </a:gdLst>
              <a:ahLst/>
              <a:cxnLst>
                <a:cxn ang="0">
                  <a:pos x="connsiteX0" y="connsiteY0"/>
                </a:cxn>
                <a:cxn ang="0">
                  <a:pos x="connsiteX1" y="connsiteY1"/>
                </a:cxn>
                <a:cxn ang="0">
                  <a:pos x="connsiteX2" y="connsiteY2"/>
                </a:cxn>
                <a:cxn ang="0">
                  <a:pos x="connsiteX3" y="connsiteY3"/>
                </a:cxn>
              </a:cxnLst>
              <a:rect l="l" t="t" r="r" b="b"/>
              <a:pathLst>
                <a:path w="3185025" h="790880">
                  <a:moveTo>
                    <a:pt x="0" y="0"/>
                  </a:moveTo>
                  <a:lnTo>
                    <a:pt x="3185025" y="0"/>
                  </a:lnTo>
                  <a:lnTo>
                    <a:pt x="3185025" y="790881"/>
                  </a:lnTo>
                  <a:lnTo>
                    <a:pt x="0" y="790881"/>
                  </a:lnTo>
                  <a:close/>
                </a:path>
              </a:pathLst>
            </a:custGeom>
            <a:solidFill>
              <a:srgbClr val="71B02C"/>
            </a:solidFill>
            <a:ln w="8667" cap="flat">
              <a:noFill/>
              <a:prstDash val="solid"/>
              <a:miter/>
            </a:ln>
          </p:spPr>
          <p:txBody>
            <a:bodyPr rtlCol="0" anchor="ctr"/>
            <a:lstStyle/>
            <a:p>
              <a:endParaRPr lang="en-PK" sz="3200"/>
            </a:p>
          </p:txBody>
        </p:sp>
        <p:sp>
          <p:nvSpPr>
            <p:cNvPr id="7" name="Freeform: Shape 138">
              <a:extLst>
                <a:ext uri="{FF2B5EF4-FFF2-40B4-BE49-F238E27FC236}">
                  <a16:creationId xmlns:a16="http://schemas.microsoft.com/office/drawing/2014/main" id="{8BEF1989-A298-4D02-B2AA-D7B759FB80EA}"/>
                </a:ext>
              </a:extLst>
            </p:cNvPr>
            <p:cNvSpPr/>
            <p:nvPr/>
          </p:nvSpPr>
          <p:spPr>
            <a:xfrm>
              <a:off x="3426465" y="3882346"/>
              <a:ext cx="3185025" cy="790880"/>
            </a:xfrm>
            <a:custGeom>
              <a:avLst/>
              <a:gdLst>
                <a:gd name="connsiteX0" fmla="*/ 0 w 3185025"/>
                <a:gd name="connsiteY0" fmla="*/ 0 h 790880"/>
                <a:gd name="connsiteX1" fmla="*/ 3185025 w 3185025"/>
                <a:gd name="connsiteY1" fmla="*/ 0 h 790880"/>
                <a:gd name="connsiteX2" fmla="*/ 3185025 w 3185025"/>
                <a:gd name="connsiteY2" fmla="*/ 790881 h 790880"/>
                <a:gd name="connsiteX3" fmla="*/ 0 w 3185025"/>
                <a:gd name="connsiteY3" fmla="*/ 790881 h 790880"/>
              </a:gdLst>
              <a:ahLst/>
              <a:cxnLst>
                <a:cxn ang="0">
                  <a:pos x="connsiteX0" y="connsiteY0"/>
                </a:cxn>
                <a:cxn ang="0">
                  <a:pos x="connsiteX1" y="connsiteY1"/>
                </a:cxn>
                <a:cxn ang="0">
                  <a:pos x="connsiteX2" y="connsiteY2"/>
                </a:cxn>
                <a:cxn ang="0">
                  <a:pos x="connsiteX3" y="connsiteY3"/>
                </a:cxn>
              </a:cxnLst>
              <a:rect l="l" t="t" r="r" b="b"/>
              <a:pathLst>
                <a:path w="3185025" h="790880">
                  <a:moveTo>
                    <a:pt x="0" y="0"/>
                  </a:moveTo>
                  <a:lnTo>
                    <a:pt x="3185025" y="0"/>
                  </a:lnTo>
                  <a:lnTo>
                    <a:pt x="3185025" y="790881"/>
                  </a:lnTo>
                  <a:lnTo>
                    <a:pt x="0" y="790881"/>
                  </a:lnTo>
                  <a:close/>
                </a:path>
              </a:pathLst>
            </a:custGeom>
            <a:solidFill>
              <a:srgbClr val="5D8B2C"/>
            </a:solidFill>
            <a:ln w="8667" cap="flat">
              <a:noFill/>
              <a:prstDash val="solid"/>
              <a:miter/>
            </a:ln>
          </p:spPr>
          <p:txBody>
            <a:bodyPr rtlCol="0" anchor="ctr"/>
            <a:lstStyle/>
            <a:p>
              <a:endParaRPr lang="en-PK" sz="3200"/>
            </a:p>
          </p:txBody>
        </p:sp>
        <p:sp>
          <p:nvSpPr>
            <p:cNvPr id="8" name="Freeform: Shape 143">
              <a:extLst>
                <a:ext uri="{FF2B5EF4-FFF2-40B4-BE49-F238E27FC236}">
                  <a16:creationId xmlns:a16="http://schemas.microsoft.com/office/drawing/2014/main" id="{8AD3071F-0219-807C-6EC0-EE0502C2C2C6}"/>
                </a:ext>
              </a:extLst>
            </p:cNvPr>
            <p:cNvSpPr/>
            <p:nvPr/>
          </p:nvSpPr>
          <p:spPr>
            <a:xfrm rot="2700000">
              <a:off x="3427632" y="2192882"/>
              <a:ext cx="788619" cy="788619"/>
            </a:xfrm>
            <a:custGeom>
              <a:avLst/>
              <a:gdLst>
                <a:gd name="connsiteX0" fmla="*/ 0 w 788619"/>
                <a:gd name="connsiteY0" fmla="*/ 0 h 788619"/>
                <a:gd name="connsiteX1" fmla="*/ 788619 w 788619"/>
                <a:gd name="connsiteY1" fmla="*/ 0 h 788619"/>
                <a:gd name="connsiteX2" fmla="*/ 788619 w 788619"/>
                <a:gd name="connsiteY2" fmla="*/ 788619 h 788619"/>
                <a:gd name="connsiteX3" fmla="*/ 0 w 788619"/>
                <a:gd name="connsiteY3" fmla="*/ 788619 h 788619"/>
              </a:gdLst>
              <a:ahLst/>
              <a:cxnLst>
                <a:cxn ang="0">
                  <a:pos x="connsiteX0" y="connsiteY0"/>
                </a:cxn>
                <a:cxn ang="0">
                  <a:pos x="connsiteX1" y="connsiteY1"/>
                </a:cxn>
                <a:cxn ang="0">
                  <a:pos x="connsiteX2" y="connsiteY2"/>
                </a:cxn>
                <a:cxn ang="0">
                  <a:pos x="connsiteX3" y="connsiteY3"/>
                </a:cxn>
              </a:cxnLst>
              <a:rect l="l" t="t" r="r" b="b"/>
              <a:pathLst>
                <a:path w="788619" h="788619">
                  <a:moveTo>
                    <a:pt x="0" y="0"/>
                  </a:moveTo>
                  <a:lnTo>
                    <a:pt x="788619" y="0"/>
                  </a:lnTo>
                  <a:lnTo>
                    <a:pt x="788619" y="788619"/>
                  </a:lnTo>
                  <a:lnTo>
                    <a:pt x="0" y="788619"/>
                  </a:lnTo>
                  <a:close/>
                </a:path>
              </a:pathLst>
            </a:custGeom>
            <a:solidFill>
              <a:srgbClr val="8CD24F"/>
            </a:solidFill>
            <a:ln w="8667" cap="flat">
              <a:noFill/>
              <a:prstDash val="solid"/>
              <a:miter/>
            </a:ln>
            <a:effectLst>
              <a:outerShdw blurRad="254000" dist="38100" dir="5400000" algn="t" rotWithShape="0">
                <a:prstClr val="black">
                  <a:alpha val="40000"/>
                </a:prstClr>
              </a:outerShdw>
            </a:effectLst>
          </p:spPr>
          <p:txBody>
            <a:bodyPr rtlCol="0" anchor="ctr"/>
            <a:lstStyle/>
            <a:p>
              <a:endParaRPr lang="en-PK" sz="3200"/>
            </a:p>
          </p:txBody>
        </p:sp>
        <p:sp>
          <p:nvSpPr>
            <p:cNvPr id="9" name="Freeform: Shape 145">
              <a:extLst>
                <a:ext uri="{FF2B5EF4-FFF2-40B4-BE49-F238E27FC236}">
                  <a16:creationId xmlns:a16="http://schemas.microsoft.com/office/drawing/2014/main" id="{45D9E84E-BA02-84F0-14C8-01CF1FA01C77}"/>
                </a:ext>
              </a:extLst>
            </p:cNvPr>
            <p:cNvSpPr/>
            <p:nvPr/>
          </p:nvSpPr>
          <p:spPr>
            <a:xfrm rot="2700000">
              <a:off x="3427610" y="3038192"/>
              <a:ext cx="788619" cy="788619"/>
            </a:xfrm>
            <a:custGeom>
              <a:avLst/>
              <a:gdLst>
                <a:gd name="connsiteX0" fmla="*/ 0 w 788619"/>
                <a:gd name="connsiteY0" fmla="*/ 0 h 788619"/>
                <a:gd name="connsiteX1" fmla="*/ 788619 w 788619"/>
                <a:gd name="connsiteY1" fmla="*/ 0 h 788619"/>
                <a:gd name="connsiteX2" fmla="*/ 788619 w 788619"/>
                <a:gd name="connsiteY2" fmla="*/ 788619 h 788619"/>
                <a:gd name="connsiteX3" fmla="*/ 0 w 788619"/>
                <a:gd name="connsiteY3" fmla="*/ 788619 h 788619"/>
              </a:gdLst>
              <a:ahLst/>
              <a:cxnLst>
                <a:cxn ang="0">
                  <a:pos x="connsiteX0" y="connsiteY0"/>
                </a:cxn>
                <a:cxn ang="0">
                  <a:pos x="connsiteX1" y="connsiteY1"/>
                </a:cxn>
                <a:cxn ang="0">
                  <a:pos x="connsiteX2" y="connsiteY2"/>
                </a:cxn>
                <a:cxn ang="0">
                  <a:pos x="connsiteX3" y="connsiteY3"/>
                </a:cxn>
              </a:cxnLst>
              <a:rect l="l" t="t" r="r" b="b"/>
              <a:pathLst>
                <a:path w="788619" h="788619">
                  <a:moveTo>
                    <a:pt x="0" y="0"/>
                  </a:moveTo>
                  <a:lnTo>
                    <a:pt x="788619" y="0"/>
                  </a:lnTo>
                  <a:lnTo>
                    <a:pt x="788619" y="788619"/>
                  </a:lnTo>
                  <a:lnTo>
                    <a:pt x="0" y="788619"/>
                  </a:lnTo>
                  <a:close/>
                </a:path>
              </a:pathLst>
            </a:custGeom>
            <a:solidFill>
              <a:srgbClr val="71B02C"/>
            </a:solidFill>
            <a:ln w="8667" cap="flat">
              <a:noFill/>
              <a:prstDash val="solid"/>
              <a:miter/>
            </a:ln>
            <a:effectLst>
              <a:outerShdw blurRad="254000" dist="38100" dir="5400000" algn="t" rotWithShape="0">
                <a:prstClr val="black">
                  <a:alpha val="40000"/>
                </a:prstClr>
              </a:outerShdw>
            </a:effectLst>
          </p:spPr>
          <p:txBody>
            <a:bodyPr rtlCol="0" anchor="ctr"/>
            <a:lstStyle/>
            <a:p>
              <a:endParaRPr lang="en-PK" sz="3200"/>
            </a:p>
          </p:txBody>
        </p:sp>
        <p:sp>
          <p:nvSpPr>
            <p:cNvPr id="10" name="Freeform: Shape 147">
              <a:extLst>
                <a:ext uri="{FF2B5EF4-FFF2-40B4-BE49-F238E27FC236}">
                  <a16:creationId xmlns:a16="http://schemas.microsoft.com/office/drawing/2014/main" id="{5C58DE94-C036-E61E-3729-FD366FA28177}"/>
                </a:ext>
              </a:extLst>
            </p:cNvPr>
            <p:cNvSpPr/>
            <p:nvPr/>
          </p:nvSpPr>
          <p:spPr>
            <a:xfrm rot="2700000">
              <a:off x="3427644" y="3883442"/>
              <a:ext cx="788619" cy="788619"/>
            </a:xfrm>
            <a:custGeom>
              <a:avLst/>
              <a:gdLst>
                <a:gd name="connsiteX0" fmla="*/ 0 w 788619"/>
                <a:gd name="connsiteY0" fmla="*/ 0 h 788619"/>
                <a:gd name="connsiteX1" fmla="*/ 788619 w 788619"/>
                <a:gd name="connsiteY1" fmla="*/ 0 h 788619"/>
                <a:gd name="connsiteX2" fmla="*/ 788619 w 788619"/>
                <a:gd name="connsiteY2" fmla="*/ 788619 h 788619"/>
                <a:gd name="connsiteX3" fmla="*/ 0 w 788619"/>
                <a:gd name="connsiteY3" fmla="*/ 788619 h 788619"/>
              </a:gdLst>
              <a:ahLst/>
              <a:cxnLst>
                <a:cxn ang="0">
                  <a:pos x="connsiteX0" y="connsiteY0"/>
                </a:cxn>
                <a:cxn ang="0">
                  <a:pos x="connsiteX1" y="connsiteY1"/>
                </a:cxn>
                <a:cxn ang="0">
                  <a:pos x="connsiteX2" y="connsiteY2"/>
                </a:cxn>
                <a:cxn ang="0">
                  <a:pos x="connsiteX3" y="connsiteY3"/>
                </a:cxn>
              </a:cxnLst>
              <a:rect l="l" t="t" r="r" b="b"/>
              <a:pathLst>
                <a:path w="788619" h="788619">
                  <a:moveTo>
                    <a:pt x="0" y="0"/>
                  </a:moveTo>
                  <a:lnTo>
                    <a:pt x="788619" y="0"/>
                  </a:lnTo>
                  <a:lnTo>
                    <a:pt x="788619" y="788619"/>
                  </a:lnTo>
                  <a:lnTo>
                    <a:pt x="0" y="788619"/>
                  </a:lnTo>
                  <a:close/>
                </a:path>
              </a:pathLst>
            </a:custGeom>
            <a:solidFill>
              <a:srgbClr val="5D8B2C"/>
            </a:solidFill>
            <a:ln w="8667" cap="flat">
              <a:noFill/>
              <a:prstDash val="solid"/>
              <a:miter/>
            </a:ln>
            <a:effectLst>
              <a:outerShdw blurRad="254000" dist="38100" dir="5400000" algn="t" rotWithShape="0">
                <a:prstClr val="black">
                  <a:alpha val="40000"/>
                </a:prstClr>
              </a:outerShdw>
            </a:effectLst>
          </p:spPr>
          <p:txBody>
            <a:bodyPr rtlCol="0" anchor="ctr"/>
            <a:lstStyle/>
            <a:p>
              <a:endParaRPr lang="en-PK" sz="3200" dirty="0"/>
            </a:p>
          </p:txBody>
        </p:sp>
        <p:sp>
          <p:nvSpPr>
            <p:cNvPr id="11" name="TextBox 10">
              <a:extLst>
                <a:ext uri="{FF2B5EF4-FFF2-40B4-BE49-F238E27FC236}">
                  <a16:creationId xmlns:a16="http://schemas.microsoft.com/office/drawing/2014/main" id="{36C7BB05-223F-6417-77E5-62775E792260}"/>
                </a:ext>
              </a:extLst>
            </p:cNvPr>
            <p:cNvSpPr txBox="1"/>
            <p:nvPr/>
          </p:nvSpPr>
          <p:spPr>
            <a:xfrm>
              <a:off x="4320709" y="2356383"/>
              <a:ext cx="1339747" cy="459627"/>
            </a:xfrm>
            <a:prstGeom prst="rect">
              <a:avLst/>
            </a:prstGeom>
            <a:noFill/>
          </p:spPr>
          <p:txBody>
            <a:bodyPr wrap="none" rtlCol="0">
              <a:spAutoFit/>
            </a:bodyPr>
            <a:lstStyle/>
            <a:p>
              <a:r>
                <a:rPr lang="en-US" sz="2400" b="1" dirty="0">
                  <a:solidFill>
                    <a:schemeClr val="bg1"/>
                  </a:solidFill>
                  <a:latin typeface="Montserrat" pitchFamily="2" charset="0"/>
                </a:rPr>
                <a:t>Mindsets</a:t>
              </a:r>
            </a:p>
            <a:p>
              <a:r>
                <a:rPr lang="en-US" sz="1600" dirty="0">
                  <a:solidFill>
                    <a:schemeClr val="bg1"/>
                  </a:solidFill>
                  <a:latin typeface="Montserrat" pitchFamily="2" charset="0"/>
                </a:rPr>
                <a:t>Attitudes &amp; Beliefs</a:t>
              </a:r>
            </a:p>
          </p:txBody>
        </p:sp>
        <p:sp>
          <p:nvSpPr>
            <p:cNvPr id="12" name="TextBox 11">
              <a:extLst>
                <a:ext uri="{FF2B5EF4-FFF2-40B4-BE49-F238E27FC236}">
                  <a16:creationId xmlns:a16="http://schemas.microsoft.com/office/drawing/2014/main" id="{96D1873A-4D97-CE02-E968-9C539900CD4D}"/>
                </a:ext>
              </a:extLst>
            </p:cNvPr>
            <p:cNvSpPr txBox="1"/>
            <p:nvPr/>
          </p:nvSpPr>
          <p:spPr>
            <a:xfrm>
              <a:off x="4320709" y="3124768"/>
              <a:ext cx="2236936" cy="619498"/>
            </a:xfrm>
            <a:prstGeom prst="rect">
              <a:avLst/>
            </a:prstGeom>
            <a:noFill/>
          </p:spPr>
          <p:txBody>
            <a:bodyPr wrap="none" rtlCol="0">
              <a:spAutoFit/>
            </a:bodyPr>
            <a:lstStyle/>
            <a:p>
              <a:r>
                <a:rPr lang="en-US" sz="2400" b="1" dirty="0">
                  <a:solidFill>
                    <a:schemeClr val="bg1"/>
                  </a:solidFill>
                  <a:latin typeface="Montserrat" pitchFamily="2" charset="0"/>
                </a:rPr>
                <a:t>Abilities</a:t>
              </a:r>
            </a:p>
            <a:p>
              <a:r>
                <a:rPr lang="en-US" sz="1600" dirty="0">
                  <a:solidFill>
                    <a:schemeClr val="bg1"/>
                  </a:solidFill>
                  <a:latin typeface="Montserrat" pitchFamily="2" charset="0"/>
                </a:rPr>
                <a:t>Competencies that integrate</a:t>
              </a:r>
            </a:p>
            <a:p>
              <a:r>
                <a:rPr lang="en-US" sz="1600" dirty="0">
                  <a:solidFill>
                    <a:schemeClr val="bg1"/>
                  </a:solidFill>
                  <a:latin typeface="Montserrat" pitchFamily="2" charset="0"/>
                </a:rPr>
                <a:t>knowledge, skills, &amp; experiences</a:t>
              </a:r>
            </a:p>
          </p:txBody>
        </p:sp>
        <p:sp>
          <p:nvSpPr>
            <p:cNvPr id="13" name="TextBox 12">
              <a:extLst>
                <a:ext uri="{FF2B5EF4-FFF2-40B4-BE49-F238E27FC236}">
                  <a16:creationId xmlns:a16="http://schemas.microsoft.com/office/drawing/2014/main" id="{651106AC-3123-4E0E-5B5B-732F35873FB7}"/>
                </a:ext>
              </a:extLst>
            </p:cNvPr>
            <p:cNvSpPr txBox="1"/>
            <p:nvPr/>
          </p:nvSpPr>
          <p:spPr>
            <a:xfrm>
              <a:off x="4320709" y="4046954"/>
              <a:ext cx="1377216" cy="459627"/>
            </a:xfrm>
            <a:prstGeom prst="rect">
              <a:avLst/>
            </a:prstGeom>
            <a:noFill/>
          </p:spPr>
          <p:txBody>
            <a:bodyPr wrap="none" rtlCol="0">
              <a:spAutoFit/>
            </a:bodyPr>
            <a:lstStyle/>
            <a:p>
              <a:r>
                <a:rPr lang="en-US" sz="2400" b="1" dirty="0">
                  <a:solidFill>
                    <a:schemeClr val="bg1"/>
                  </a:solidFill>
                  <a:latin typeface="Montserrat" pitchFamily="2" charset="0"/>
                </a:rPr>
                <a:t>Know-How</a:t>
              </a:r>
            </a:p>
            <a:p>
              <a:r>
                <a:rPr lang="en-US" sz="1600" dirty="0">
                  <a:solidFill>
                    <a:schemeClr val="bg1"/>
                  </a:solidFill>
                  <a:latin typeface="Montserrat" pitchFamily="2" charset="0"/>
                </a:rPr>
                <a:t>Knowledge &amp; Skills</a:t>
              </a:r>
              <a:endParaRPr lang="en-US" sz="1400" dirty="0">
                <a:solidFill>
                  <a:schemeClr val="bg1"/>
                </a:solidFill>
                <a:latin typeface="Montserrat" pitchFamily="2" charset="0"/>
              </a:endParaRPr>
            </a:p>
          </p:txBody>
        </p:sp>
        <p:pic>
          <p:nvPicPr>
            <p:cNvPr id="14" name="Graphic 13" descr="Head with gears outline">
              <a:extLst>
                <a:ext uri="{FF2B5EF4-FFF2-40B4-BE49-F238E27FC236}">
                  <a16:creationId xmlns:a16="http://schemas.microsoft.com/office/drawing/2014/main" id="{BF6D6217-9F33-7908-B151-BEA7C99865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45158" y="2249183"/>
              <a:ext cx="608797" cy="608797"/>
            </a:xfrm>
            <a:prstGeom prst="rect">
              <a:avLst/>
            </a:prstGeom>
          </p:spPr>
        </p:pic>
        <p:pic>
          <p:nvPicPr>
            <p:cNvPr id="15" name="Graphic 14" descr="Lights On with solid fill">
              <a:extLst>
                <a:ext uri="{FF2B5EF4-FFF2-40B4-BE49-F238E27FC236}">
                  <a16:creationId xmlns:a16="http://schemas.microsoft.com/office/drawing/2014/main" id="{712641AB-379B-FFFB-D6D1-530E3211D6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45158" y="3082986"/>
              <a:ext cx="534056" cy="534056"/>
            </a:xfrm>
            <a:prstGeom prst="rect">
              <a:avLst/>
            </a:prstGeom>
          </p:spPr>
        </p:pic>
        <p:pic>
          <p:nvPicPr>
            <p:cNvPr id="16" name="Graphic 15" descr="Tools outline">
              <a:extLst>
                <a:ext uri="{FF2B5EF4-FFF2-40B4-BE49-F238E27FC236}">
                  <a16:creationId xmlns:a16="http://schemas.microsoft.com/office/drawing/2014/main" id="{3B8DBA7D-28FE-318F-18DF-AE428B60B2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65848" y="4042271"/>
              <a:ext cx="470670" cy="470670"/>
            </a:xfrm>
            <a:prstGeom prst="rect">
              <a:avLst/>
            </a:prstGeom>
          </p:spPr>
        </p:pic>
      </p:grpSp>
      <p:sp>
        <p:nvSpPr>
          <p:cNvPr id="2" name="TextBox 1">
            <a:extLst>
              <a:ext uri="{FF2B5EF4-FFF2-40B4-BE49-F238E27FC236}">
                <a16:creationId xmlns:a16="http://schemas.microsoft.com/office/drawing/2014/main" id="{E2B47B32-5C21-E7B2-F1FB-7857B50D7BEA}"/>
              </a:ext>
            </a:extLst>
          </p:cNvPr>
          <p:cNvSpPr txBox="1"/>
          <p:nvPr/>
        </p:nvSpPr>
        <p:spPr>
          <a:xfrm>
            <a:off x="10068674" y="5671335"/>
            <a:ext cx="184731" cy="369332"/>
          </a:xfrm>
          <a:prstGeom prst="rect">
            <a:avLst/>
          </a:prstGeom>
          <a:noFill/>
        </p:spPr>
        <p:txBody>
          <a:bodyPr wrap="none" rtlCol="0">
            <a:spAutoFit/>
          </a:bodyPr>
          <a:lstStyle/>
          <a:p>
            <a:endParaRPr lang="en-US" dirty="0"/>
          </a:p>
        </p:txBody>
      </p:sp>
      <p:sp>
        <p:nvSpPr>
          <p:cNvPr id="28" name="Rectangle 27">
            <a:extLst>
              <a:ext uri="{FF2B5EF4-FFF2-40B4-BE49-F238E27FC236}">
                <a16:creationId xmlns:a16="http://schemas.microsoft.com/office/drawing/2014/main" id="{B2CBCC75-D058-91D5-BBFD-6DD44BB39E7D}"/>
              </a:ext>
            </a:extLst>
          </p:cNvPr>
          <p:cNvSpPr/>
          <p:nvPr/>
        </p:nvSpPr>
        <p:spPr>
          <a:xfrm>
            <a:off x="858048" y="2326476"/>
            <a:ext cx="5147913" cy="2246769"/>
          </a:xfrm>
          <a:prstGeom prst="rect">
            <a:avLst/>
          </a:prstGeom>
        </p:spPr>
        <p:txBody>
          <a:bodyPr wrap="square">
            <a:spAutoFit/>
          </a:bodyPr>
          <a:lstStyle/>
          <a:p>
            <a:r>
              <a:rPr lang="en-US" sz="2800" i="1" dirty="0">
                <a:solidFill>
                  <a:srgbClr val="000000"/>
                </a:solidFill>
                <a:latin typeface="Montserrat" pitchFamily="2" charset="77"/>
                <a:ea typeface="Calibri" panose="020F0502020204030204" pitchFamily="34" charset="0"/>
              </a:rPr>
              <a:t>Team XQ is collection of complementary mindsets, abilities, and know-how that empowers your team to achieve your goals</a:t>
            </a:r>
            <a:endParaRPr lang="en-US" sz="2800" dirty="0">
              <a:latin typeface="Montserrat" pitchFamily="2" charset="77"/>
            </a:endParaRPr>
          </a:p>
        </p:txBody>
      </p:sp>
    </p:spTree>
    <p:extLst>
      <p:ext uri="{BB962C8B-B14F-4D97-AF65-F5344CB8AC3E}">
        <p14:creationId xmlns:p14="http://schemas.microsoft.com/office/powerpoint/2010/main" val="1412677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5290</TotalTime>
  <Words>1106</Words>
  <Application>Microsoft Macintosh PowerPoint</Application>
  <PresentationFormat>Widescreen</PresentationFormat>
  <Paragraphs>215</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Montserrat</vt:lpstr>
      <vt:lpstr>Montserrat Light</vt:lpstr>
      <vt:lpstr>Montserrat Medium</vt:lpstr>
      <vt:lpstr>Montserrat SemiBold</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BN GAMING</dc:creator>
  <cp:lastModifiedBy>Soren Kaplan</cp:lastModifiedBy>
  <cp:revision>106</cp:revision>
  <dcterms:created xsi:type="dcterms:W3CDTF">2022-03-25T10:42:20Z</dcterms:created>
  <dcterms:modified xsi:type="dcterms:W3CDTF">2023-04-01T19:40:49Z</dcterms:modified>
</cp:coreProperties>
</file>