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6" userDrawn="1">
          <p15:clr>
            <a:srgbClr val="A4A3A4"/>
          </p15:clr>
        </p15:guide>
        <p15:guide id="2" pos="2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559"/>
    <a:srgbClr val="70AD46"/>
    <a:srgbClr val="000000"/>
    <a:srgbClr val="717171"/>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82" autoAdjust="0"/>
    <p:restoredTop sz="94660"/>
  </p:normalViewPr>
  <p:slideViewPr>
    <p:cSldViewPr snapToGrid="0">
      <p:cViewPr varScale="1">
        <p:scale>
          <a:sx n="124" d="100"/>
          <a:sy n="124" d="100"/>
        </p:scale>
        <p:origin x="880" y="168"/>
      </p:cViewPr>
      <p:guideLst>
        <p:guide orient="horz" pos="456"/>
        <p:guide pos="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CB6A76-0399-3949-AE50-F7D4988591E5}" type="datetimeFigureOut">
              <a:rPr lang="en-US" smtClean="0"/>
              <a:t>12/31/22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0533F7-16F5-C042-91BE-170591C56E64}" type="slidenum">
              <a:rPr lang="en-US" smtClean="0"/>
              <a:t>‹#›</a:t>
            </a:fld>
            <a:endParaRPr lang="en-US"/>
          </a:p>
        </p:txBody>
      </p:sp>
    </p:spTree>
    <p:extLst>
      <p:ext uri="{BB962C8B-B14F-4D97-AF65-F5344CB8AC3E}">
        <p14:creationId xmlns:p14="http://schemas.microsoft.com/office/powerpoint/2010/main" val="130150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914AF5-E8A1-4D74-BB0E-EF14948F72EE}"/>
              </a:ext>
            </a:extLst>
          </p:cNvPr>
          <p:cNvSpPr/>
          <p:nvPr userDrawn="1"/>
        </p:nvSpPr>
        <p:spPr>
          <a:xfrm>
            <a:off x="0" y="0"/>
            <a:ext cx="6929120" cy="6858000"/>
          </a:xfrm>
          <a:prstGeom prst="rect">
            <a:avLst/>
          </a:prstGeom>
          <a:solidFill>
            <a:srgbClr val="000000">
              <a:alpha val="7527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475228-69AD-CE45-AC5A-98341142DEEB}"/>
              </a:ext>
            </a:extLst>
          </p:cNvPr>
          <p:cNvSpPr/>
          <p:nvPr userDrawn="1"/>
        </p:nvSpPr>
        <p:spPr>
          <a:xfrm>
            <a:off x="6929119" y="0"/>
            <a:ext cx="5262880" cy="6858000"/>
          </a:xfrm>
          <a:prstGeom prst="rect">
            <a:avLst/>
          </a:prstGeom>
          <a:gradFill flip="none" rotWithShape="1">
            <a:gsLst>
              <a:gs pos="22000">
                <a:srgbClr val="000000">
                  <a:alpha val="74902"/>
                </a:srgbClr>
              </a:gs>
              <a:gs pos="45000">
                <a:srgbClr val="717171"/>
              </a:gs>
              <a:gs pos="100000">
                <a:srgbClr val="717171">
                  <a:alpha val="50196"/>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DCE281D-740B-45DA-8B72-106CE44E1395}"/>
              </a:ext>
            </a:extLst>
          </p:cNvPr>
          <p:cNvSpPr/>
          <p:nvPr userDrawn="1"/>
        </p:nvSpPr>
        <p:spPr>
          <a:xfrm>
            <a:off x="271462" y="266700"/>
            <a:ext cx="11649075"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F30D6D6-341B-44E2-B276-5D407A271DDD}"/>
              </a:ext>
            </a:extLst>
          </p:cNvPr>
          <p:cNvCxnSpPr>
            <a:cxnSpLocks/>
          </p:cNvCxnSpPr>
          <p:nvPr userDrawn="1"/>
        </p:nvCxnSpPr>
        <p:spPr>
          <a:xfrm flipH="1">
            <a:off x="1605280" y="2876430"/>
            <a:ext cx="471678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3CF630-A3DC-4877-BAD1-451C25E48B0F}"/>
              </a:ext>
            </a:extLst>
          </p:cNvPr>
          <p:cNvSpPr txBox="1"/>
          <p:nvPr userDrawn="1"/>
        </p:nvSpPr>
        <p:spPr>
          <a:xfrm>
            <a:off x="2444604" y="6037303"/>
            <a:ext cx="2933816" cy="369332"/>
          </a:xfrm>
          <a:prstGeom prst="rect">
            <a:avLst/>
          </a:prstGeom>
          <a:noFill/>
        </p:spPr>
        <p:txBody>
          <a:bodyPr wrap="none" rtlCol="0">
            <a:spAutoFit/>
          </a:bodyPr>
          <a:lstStyle/>
          <a:p>
            <a:r>
              <a:rPr lang="en-US" b="0" i="0" dirty="0" err="1">
                <a:solidFill>
                  <a:schemeClr val="bg1"/>
                </a:solidFill>
                <a:latin typeface="Montserrat Medium" pitchFamily="2" charset="77"/>
                <a:cs typeface="Poppins" panose="00000500000000000000" pitchFamily="50" charset="0"/>
              </a:rPr>
              <a:t>www.</a:t>
            </a:r>
            <a:r>
              <a:rPr lang="en-US" b="0" i="0" dirty="0" err="1">
                <a:solidFill>
                  <a:srgbClr val="8AD559"/>
                </a:solidFill>
                <a:latin typeface="Montserrat Medium" pitchFamily="2" charset="77"/>
                <a:cs typeface="Poppins" panose="00000500000000000000" pitchFamily="50" charset="0"/>
              </a:rPr>
              <a:t>Soren</a:t>
            </a:r>
            <a:r>
              <a:rPr lang="en-US" b="0" i="0" dirty="0" err="1">
                <a:solidFill>
                  <a:schemeClr val="bg1"/>
                </a:solidFill>
                <a:latin typeface="Montserrat Medium" pitchFamily="2" charset="77"/>
                <a:cs typeface="Poppins" panose="00000500000000000000" pitchFamily="50" charset="0"/>
              </a:rPr>
              <a:t>Kaplan.com</a:t>
            </a:r>
            <a:endParaRPr lang="en-US" b="0" i="0" dirty="0">
              <a:solidFill>
                <a:schemeClr val="bg1"/>
              </a:solidFill>
              <a:latin typeface="Montserrat Medium" pitchFamily="2" charset="77"/>
              <a:cs typeface="Poppins" panose="00000500000000000000" pitchFamily="50" charset="0"/>
            </a:endParaRPr>
          </a:p>
        </p:txBody>
      </p:sp>
      <p:pic>
        <p:nvPicPr>
          <p:cNvPr id="16" name="Picture 15" descr="Diagram&#10;&#10;Description automatically generated">
            <a:extLst>
              <a:ext uri="{FF2B5EF4-FFF2-40B4-BE49-F238E27FC236}">
                <a16:creationId xmlns:a16="http://schemas.microsoft.com/office/drawing/2014/main" id="{85F104B6-6F89-2C43-82BB-B94C8447A0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9244" y="806450"/>
            <a:ext cx="3502629" cy="5245099"/>
          </a:xfrm>
          <a:prstGeom prst="rect">
            <a:avLst/>
          </a:prstGeom>
        </p:spPr>
      </p:pic>
    </p:spTree>
    <p:extLst>
      <p:ext uri="{BB962C8B-B14F-4D97-AF65-F5344CB8AC3E}">
        <p14:creationId xmlns:p14="http://schemas.microsoft.com/office/powerpoint/2010/main" val="345603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2" descr="Black and White Book Wallpapers - Top Free Black and White Book Backgrounds  - WallpaperAccess">
            <a:extLst>
              <a:ext uri="{FF2B5EF4-FFF2-40B4-BE49-F238E27FC236}">
                <a16:creationId xmlns:a16="http://schemas.microsoft.com/office/drawing/2014/main" id="{0ADDBDDA-609B-4A22-93E0-F21E695F0E6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667"/>
          <a:stretch/>
        </p:blipFill>
        <p:spPr bwMode="auto">
          <a:xfrm flipH="1">
            <a:off x="0" y="-1"/>
            <a:ext cx="12192000" cy="70357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7A29AF7-B3F5-47AF-838B-9D199ED74BC7}"/>
              </a:ext>
            </a:extLst>
          </p:cNvPr>
          <p:cNvSpPr/>
          <p:nvPr userDrawn="1"/>
        </p:nvSpPr>
        <p:spPr>
          <a:xfrm>
            <a:off x="0" y="-1"/>
            <a:ext cx="6240953" cy="68580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Rectangle 11">
            <a:extLst>
              <a:ext uri="{FF2B5EF4-FFF2-40B4-BE49-F238E27FC236}">
                <a16:creationId xmlns:a16="http://schemas.microsoft.com/office/drawing/2014/main" id="{BCD90AE4-B959-449B-A527-45CB3F75F8E0}"/>
              </a:ext>
            </a:extLst>
          </p:cNvPr>
          <p:cNvSpPr/>
          <p:nvPr userDrawn="1"/>
        </p:nvSpPr>
        <p:spPr>
          <a:xfrm>
            <a:off x="3339158" y="2033620"/>
            <a:ext cx="166404" cy="169514"/>
          </a:xfrm>
          <a:custGeom>
            <a:avLst/>
            <a:gdLst>
              <a:gd name="connsiteX0" fmla="*/ 0 w 679450"/>
              <a:gd name="connsiteY0" fmla="*/ 0 h 692150"/>
              <a:gd name="connsiteX1" fmla="*/ 679450 w 679450"/>
              <a:gd name="connsiteY1" fmla="*/ 0 h 692150"/>
              <a:gd name="connsiteX2" fmla="*/ 679450 w 679450"/>
              <a:gd name="connsiteY2" fmla="*/ 692150 h 692150"/>
              <a:gd name="connsiteX3" fmla="*/ 0 w 679450"/>
              <a:gd name="connsiteY3" fmla="*/ 692150 h 692150"/>
              <a:gd name="connsiteX4" fmla="*/ 0 w 679450"/>
              <a:gd name="connsiteY4" fmla="*/ 0 h 692150"/>
              <a:gd name="connsiteX0" fmla="*/ 355600 w 679450"/>
              <a:gd name="connsiteY0" fmla="*/ 311150 h 692150"/>
              <a:gd name="connsiteX1" fmla="*/ 679450 w 679450"/>
              <a:gd name="connsiteY1" fmla="*/ 0 h 692150"/>
              <a:gd name="connsiteX2" fmla="*/ 679450 w 679450"/>
              <a:gd name="connsiteY2" fmla="*/ 692150 h 692150"/>
              <a:gd name="connsiteX3" fmla="*/ 0 w 679450"/>
              <a:gd name="connsiteY3" fmla="*/ 692150 h 692150"/>
              <a:gd name="connsiteX4" fmla="*/ 355600 w 679450"/>
              <a:gd name="connsiteY4" fmla="*/ 311150 h 692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450" h="692150">
                <a:moveTo>
                  <a:pt x="355600" y="311150"/>
                </a:moveTo>
                <a:lnTo>
                  <a:pt x="679450" y="0"/>
                </a:lnTo>
                <a:lnTo>
                  <a:pt x="679450" y="692150"/>
                </a:lnTo>
                <a:lnTo>
                  <a:pt x="0" y="692150"/>
                </a:lnTo>
                <a:lnTo>
                  <a:pt x="355600" y="3111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18E4EBF-6961-4D28-A39A-74D92BD26420}"/>
              </a:ext>
            </a:extLst>
          </p:cNvPr>
          <p:cNvSpPr txBox="1"/>
          <p:nvPr userDrawn="1"/>
        </p:nvSpPr>
        <p:spPr>
          <a:xfrm>
            <a:off x="647247" y="6237900"/>
            <a:ext cx="2882520" cy="369332"/>
          </a:xfrm>
          <a:prstGeom prst="rect">
            <a:avLst/>
          </a:prstGeom>
          <a:noFill/>
        </p:spPr>
        <p:txBody>
          <a:bodyPr wrap="none" rtlCol="0">
            <a:spAutoFit/>
          </a:bodyPr>
          <a:lstStyle/>
          <a:p>
            <a:r>
              <a:rPr lang="en-US" dirty="0">
                <a:solidFill>
                  <a:schemeClr val="accent6"/>
                </a:solidFill>
                <a:latin typeface="Montserrat Medium" panose="00000600000000000000" pitchFamily="2" charset="0"/>
                <a:cs typeface="Poppins" panose="00000500000000000000" pitchFamily="50" charset="0"/>
              </a:rPr>
              <a:t>www.soren</a:t>
            </a:r>
            <a:r>
              <a:rPr lang="en-US" dirty="0">
                <a:solidFill>
                  <a:schemeClr val="bg1"/>
                </a:solidFill>
                <a:latin typeface="Montserrat Medium" panose="00000600000000000000" pitchFamily="2" charset="0"/>
                <a:cs typeface="Poppins" panose="00000500000000000000" pitchFamily="50" charset="0"/>
              </a:rPr>
              <a:t>kaplan.com</a:t>
            </a:r>
          </a:p>
        </p:txBody>
      </p:sp>
      <p:sp>
        <p:nvSpPr>
          <p:cNvPr id="10" name="Rectangle 9">
            <a:extLst>
              <a:ext uri="{FF2B5EF4-FFF2-40B4-BE49-F238E27FC236}">
                <a16:creationId xmlns:a16="http://schemas.microsoft.com/office/drawing/2014/main" id="{042608FD-CD27-4124-8D7F-17480B0FBF4C}"/>
              </a:ext>
            </a:extLst>
          </p:cNvPr>
          <p:cNvSpPr/>
          <p:nvPr userDrawn="1"/>
        </p:nvSpPr>
        <p:spPr>
          <a:xfrm>
            <a:off x="613241" y="755702"/>
            <a:ext cx="68013" cy="14736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27E9EEC-60D9-4432-B4C6-DE12890E4588}"/>
              </a:ext>
            </a:extLst>
          </p:cNvPr>
          <p:cNvCxnSpPr/>
          <p:nvPr userDrawn="1"/>
        </p:nvCxnSpPr>
        <p:spPr>
          <a:xfrm flipH="1">
            <a:off x="-603368" y="6575424"/>
            <a:ext cx="257663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00F25B8-55FF-469F-8A7E-1B851DD37C0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7597" t="34219" r="17597" b="34219"/>
          <a:stretch/>
        </p:blipFill>
        <p:spPr>
          <a:xfrm>
            <a:off x="682642" y="473128"/>
            <a:ext cx="3441389" cy="1676072"/>
          </a:xfrm>
          <a:prstGeom prst="rect">
            <a:avLst/>
          </a:prstGeom>
        </p:spPr>
      </p:pic>
    </p:spTree>
    <p:extLst>
      <p:ext uri="{BB962C8B-B14F-4D97-AF65-F5344CB8AC3E}">
        <p14:creationId xmlns:p14="http://schemas.microsoft.com/office/powerpoint/2010/main" val="212946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43B965-DBA2-4676-970C-828BF80C2D41}"/>
              </a:ext>
            </a:extLst>
          </p:cNvPr>
          <p:cNvSpPr/>
          <p:nvPr userDrawn="1"/>
        </p:nvSpPr>
        <p:spPr>
          <a:xfrm>
            <a:off x="1" y="6610668"/>
            <a:ext cx="105042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00313C-7EA7-4FE8-924D-98E93A6EF9FB}"/>
              </a:ext>
            </a:extLst>
          </p:cNvPr>
          <p:cNvSpPr/>
          <p:nvPr userDrawn="1"/>
        </p:nvSpPr>
        <p:spPr>
          <a:xfrm>
            <a:off x="2783465" y="6610668"/>
            <a:ext cx="940853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F2B8ED4-0455-41B8-996B-239200187381}"/>
              </a:ext>
            </a:extLst>
          </p:cNvPr>
          <p:cNvSpPr txBox="1"/>
          <p:nvPr userDrawn="1"/>
        </p:nvSpPr>
        <p:spPr>
          <a:xfrm>
            <a:off x="1093643" y="6487557"/>
            <a:ext cx="1686680" cy="246221"/>
          </a:xfrm>
          <a:prstGeom prst="rect">
            <a:avLst/>
          </a:prstGeom>
          <a:noFill/>
        </p:spPr>
        <p:txBody>
          <a:bodyPr wrap="none" rtlCol="0">
            <a:spAutoFit/>
          </a:bodyPr>
          <a:lstStyle/>
          <a:p>
            <a:r>
              <a:rPr lang="en-US" sz="1000" b="0" i="0" dirty="0">
                <a:solidFill>
                  <a:schemeClr val="bg1">
                    <a:lumMod val="50000"/>
                  </a:schemeClr>
                </a:solidFill>
                <a:latin typeface="Montserrat Medium" pitchFamily="2" charset="77"/>
                <a:cs typeface="Poppins" panose="00000500000000000000" pitchFamily="50" charset="0"/>
              </a:rPr>
              <a:t>www.</a:t>
            </a:r>
            <a:r>
              <a:rPr lang="en-US" sz="1000" b="0" i="0" dirty="0">
                <a:solidFill>
                  <a:schemeClr val="accent6"/>
                </a:solidFill>
                <a:latin typeface="Montserrat Medium" pitchFamily="2" charset="77"/>
                <a:cs typeface="Poppins" panose="00000500000000000000" pitchFamily="50" charset="0"/>
              </a:rPr>
              <a:t>soren</a:t>
            </a:r>
            <a:r>
              <a:rPr lang="en-US" sz="1000" b="0" i="0" dirty="0">
                <a:solidFill>
                  <a:schemeClr val="bg1">
                    <a:lumMod val="50000"/>
                  </a:schemeClr>
                </a:solidFill>
                <a:latin typeface="Montserrat Medium" pitchFamily="2" charset="77"/>
                <a:cs typeface="Poppins" panose="00000500000000000000" pitchFamily="50" charset="0"/>
              </a:rPr>
              <a:t>kaplan.com</a:t>
            </a:r>
          </a:p>
        </p:txBody>
      </p:sp>
      <p:sp>
        <p:nvSpPr>
          <p:cNvPr id="9" name="Rectangle 8">
            <a:extLst>
              <a:ext uri="{FF2B5EF4-FFF2-40B4-BE49-F238E27FC236}">
                <a16:creationId xmlns:a16="http://schemas.microsoft.com/office/drawing/2014/main" id="{F94A99E1-1CCE-476F-BDFF-AEA8DE5CE3DC}"/>
              </a:ext>
            </a:extLst>
          </p:cNvPr>
          <p:cNvSpPr/>
          <p:nvPr userDrawn="1"/>
        </p:nvSpPr>
        <p:spPr>
          <a:xfrm>
            <a:off x="1" y="724228"/>
            <a:ext cx="6357255" cy="457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3E5D94F4-9EFC-4D33-BD4C-437D93E1CB6A}"/>
              </a:ext>
            </a:extLst>
          </p:cNvPr>
          <p:cNvSpPr>
            <a:spLocks noGrp="1"/>
          </p:cNvSpPr>
          <p:nvPr>
            <p:ph type="body" sz="quarter" idx="10"/>
          </p:nvPr>
        </p:nvSpPr>
        <p:spPr>
          <a:xfrm>
            <a:off x="130174" y="121205"/>
            <a:ext cx="6227082" cy="552223"/>
          </a:xfrm>
        </p:spPr>
        <p:txBody>
          <a:bodyPr>
            <a:normAutofit/>
          </a:bodyPr>
          <a:lstStyle>
            <a:lvl1pPr marL="0" indent="0">
              <a:buNone/>
              <a:defRPr sz="3600" b="1" i="0">
                <a:latin typeface="Montserrat SemiBold" pitchFamily="2" charset="77"/>
                <a:cs typeface="Poppins" panose="00000500000000000000" pitchFamily="50" charset="0"/>
              </a:defRPr>
            </a:lvl1pPr>
          </a:lstStyle>
          <a:p>
            <a:pPr lvl="0"/>
            <a:endParaRPr lang="en-US" dirty="0"/>
          </a:p>
        </p:txBody>
      </p:sp>
    </p:spTree>
    <p:extLst>
      <p:ext uri="{BB962C8B-B14F-4D97-AF65-F5344CB8AC3E}">
        <p14:creationId xmlns:p14="http://schemas.microsoft.com/office/powerpoint/2010/main" val="3965596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AC838E-E983-4638-BF08-0003476692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560" y="6433591"/>
            <a:ext cx="1973617" cy="267494"/>
          </a:xfrm>
          <a:prstGeom prst="rect">
            <a:avLst/>
          </a:prstGeom>
        </p:spPr>
      </p:pic>
      <p:pic>
        <p:nvPicPr>
          <p:cNvPr id="8" name="Picture 7">
            <a:extLst>
              <a:ext uri="{FF2B5EF4-FFF2-40B4-BE49-F238E27FC236}">
                <a16:creationId xmlns:a16="http://schemas.microsoft.com/office/drawing/2014/main" id="{82DFAF39-0A1F-4A9B-8A3B-8C44A20318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375" r="18049"/>
          <a:stretch/>
        </p:blipFill>
        <p:spPr>
          <a:xfrm>
            <a:off x="6195726" y="0"/>
            <a:ext cx="5996274" cy="6858000"/>
          </a:xfrm>
          <a:prstGeom prst="rect">
            <a:avLst/>
          </a:prstGeom>
        </p:spPr>
      </p:pic>
      <p:sp>
        <p:nvSpPr>
          <p:cNvPr id="9" name="Rectangle 8">
            <a:extLst>
              <a:ext uri="{FF2B5EF4-FFF2-40B4-BE49-F238E27FC236}">
                <a16:creationId xmlns:a16="http://schemas.microsoft.com/office/drawing/2014/main" id="{50EF120C-14F6-4B59-B715-8C79830E7388}"/>
              </a:ext>
            </a:extLst>
          </p:cNvPr>
          <p:cNvSpPr/>
          <p:nvPr userDrawn="1"/>
        </p:nvSpPr>
        <p:spPr>
          <a:xfrm>
            <a:off x="6208426" y="-11151"/>
            <a:ext cx="5996274"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BCBE9B-F842-4FC0-AF89-0B5219B0129E}"/>
              </a:ext>
            </a:extLst>
          </p:cNvPr>
          <p:cNvSpPr/>
          <p:nvPr userDrawn="1"/>
        </p:nvSpPr>
        <p:spPr>
          <a:xfrm>
            <a:off x="6400800" y="266700"/>
            <a:ext cx="5519738"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2">
            <a:extLst>
              <a:ext uri="{FF2B5EF4-FFF2-40B4-BE49-F238E27FC236}">
                <a16:creationId xmlns:a16="http://schemas.microsoft.com/office/drawing/2014/main" id="{D4BF59DA-0FF7-404E-B973-3F10CF3945D9}"/>
              </a:ext>
            </a:extLst>
          </p:cNvPr>
          <p:cNvSpPr>
            <a:spLocks noGrp="1"/>
          </p:cNvSpPr>
          <p:nvPr>
            <p:ph type="body" sz="quarter" idx="10"/>
          </p:nvPr>
        </p:nvSpPr>
        <p:spPr>
          <a:xfrm>
            <a:off x="399438" y="172005"/>
            <a:ext cx="5996275" cy="552223"/>
          </a:xfrm>
        </p:spPr>
        <p:txBody>
          <a:bodyPr>
            <a:normAutofit/>
          </a:bodyPr>
          <a:lstStyle>
            <a:lvl1pPr marL="0" indent="0">
              <a:buNone/>
              <a:defRPr sz="3600" b="1">
                <a:latin typeface="Montserrat" panose="00000500000000000000" pitchFamily="50" charset="0"/>
                <a:cs typeface="Poppins" panose="00000500000000000000" pitchFamily="50" charset="0"/>
              </a:defRPr>
            </a:lvl1pPr>
          </a:lstStyle>
          <a:p>
            <a:pPr lvl="0"/>
            <a:endParaRPr lang="en-US" dirty="0"/>
          </a:p>
        </p:txBody>
      </p:sp>
      <p:sp>
        <p:nvSpPr>
          <p:cNvPr id="13" name="Text Placeholder 12">
            <a:extLst>
              <a:ext uri="{FF2B5EF4-FFF2-40B4-BE49-F238E27FC236}">
                <a16:creationId xmlns:a16="http://schemas.microsoft.com/office/drawing/2014/main" id="{D92F8CBD-61F4-4860-B9A7-1F5402E3B9D1}"/>
              </a:ext>
            </a:extLst>
          </p:cNvPr>
          <p:cNvSpPr>
            <a:spLocks noGrp="1"/>
          </p:cNvSpPr>
          <p:nvPr>
            <p:ph type="body" sz="quarter" idx="11"/>
          </p:nvPr>
        </p:nvSpPr>
        <p:spPr>
          <a:xfrm>
            <a:off x="407988" y="1436688"/>
            <a:ext cx="5588000" cy="4714875"/>
          </a:xfrm>
        </p:spPr>
        <p:txBody>
          <a:bodyPr>
            <a:noAutofit/>
          </a:bodyPr>
          <a:lstStyle>
            <a:lvl1pPr marL="0" indent="0">
              <a:buNone/>
              <a:defRPr sz="1800">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sp>
        <p:nvSpPr>
          <p:cNvPr id="12" name="Rectangle 11">
            <a:extLst>
              <a:ext uri="{FF2B5EF4-FFF2-40B4-BE49-F238E27FC236}">
                <a16:creationId xmlns:a16="http://schemas.microsoft.com/office/drawing/2014/main" id="{5372069E-2DE5-451E-9A93-F4E10DDCEC2C}"/>
              </a:ext>
            </a:extLst>
          </p:cNvPr>
          <p:cNvSpPr/>
          <p:nvPr userDrawn="1"/>
        </p:nvSpPr>
        <p:spPr>
          <a:xfrm>
            <a:off x="1"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24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DFAF39-0A1F-4A9B-8A3B-8C44A20318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375" r="18049"/>
          <a:stretch/>
        </p:blipFill>
        <p:spPr>
          <a:xfrm>
            <a:off x="-45417" y="0"/>
            <a:ext cx="5996274" cy="6858000"/>
          </a:xfrm>
          <a:prstGeom prst="rect">
            <a:avLst/>
          </a:prstGeom>
        </p:spPr>
      </p:pic>
      <p:sp>
        <p:nvSpPr>
          <p:cNvPr id="9" name="Rectangle 8">
            <a:extLst>
              <a:ext uri="{FF2B5EF4-FFF2-40B4-BE49-F238E27FC236}">
                <a16:creationId xmlns:a16="http://schemas.microsoft.com/office/drawing/2014/main" id="{50EF120C-14F6-4B59-B715-8C79830E7388}"/>
              </a:ext>
            </a:extLst>
          </p:cNvPr>
          <p:cNvSpPr/>
          <p:nvPr userDrawn="1"/>
        </p:nvSpPr>
        <p:spPr>
          <a:xfrm>
            <a:off x="-32717" y="-11151"/>
            <a:ext cx="5996274"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FBCBE9B-F842-4FC0-AF89-0B5219B0129E}"/>
              </a:ext>
            </a:extLst>
          </p:cNvPr>
          <p:cNvSpPr/>
          <p:nvPr userDrawn="1"/>
        </p:nvSpPr>
        <p:spPr>
          <a:xfrm>
            <a:off x="159657" y="266700"/>
            <a:ext cx="5519738" cy="63246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2">
            <a:extLst>
              <a:ext uri="{FF2B5EF4-FFF2-40B4-BE49-F238E27FC236}">
                <a16:creationId xmlns:a16="http://schemas.microsoft.com/office/drawing/2014/main" id="{D4BF59DA-0FF7-404E-B973-3F10CF3945D9}"/>
              </a:ext>
            </a:extLst>
          </p:cNvPr>
          <p:cNvSpPr>
            <a:spLocks noGrp="1"/>
          </p:cNvSpPr>
          <p:nvPr>
            <p:ph type="body" sz="quarter" idx="10"/>
          </p:nvPr>
        </p:nvSpPr>
        <p:spPr>
          <a:xfrm>
            <a:off x="6213702" y="154214"/>
            <a:ext cx="5996275" cy="552223"/>
          </a:xfrm>
        </p:spPr>
        <p:txBody>
          <a:bodyPr>
            <a:normAutofit/>
          </a:bodyPr>
          <a:lstStyle>
            <a:lvl1pPr marL="0" indent="0">
              <a:buNone/>
              <a:defRPr sz="3600" b="1">
                <a:latin typeface="Montserrat" panose="00000500000000000000" pitchFamily="50" charset="0"/>
                <a:cs typeface="Poppins" panose="00000500000000000000" pitchFamily="50" charset="0"/>
              </a:defRPr>
            </a:lvl1pPr>
          </a:lstStyle>
          <a:p>
            <a:pPr lvl="0"/>
            <a:endParaRPr lang="en-US" dirty="0"/>
          </a:p>
        </p:txBody>
      </p:sp>
      <p:sp>
        <p:nvSpPr>
          <p:cNvPr id="13" name="Text Placeholder 12">
            <a:extLst>
              <a:ext uri="{FF2B5EF4-FFF2-40B4-BE49-F238E27FC236}">
                <a16:creationId xmlns:a16="http://schemas.microsoft.com/office/drawing/2014/main" id="{D92F8CBD-61F4-4860-B9A7-1F5402E3B9D1}"/>
              </a:ext>
            </a:extLst>
          </p:cNvPr>
          <p:cNvSpPr>
            <a:spLocks noGrp="1"/>
          </p:cNvSpPr>
          <p:nvPr>
            <p:ph type="body" sz="quarter" idx="11"/>
          </p:nvPr>
        </p:nvSpPr>
        <p:spPr>
          <a:xfrm>
            <a:off x="6213702" y="1436688"/>
            <a:ext cx="5588000" cy="4714875"/>
          </a:xfrm>
        </p:spPr>
        <p:txBody>
          <a:bodyPr>
            <a:noAutofit/>
          </a:bodyPr>
          <a:lstStyle>
            <a:lvl1pPr marL="0" indent="0">
              <a:buNone/>
              <a:defRPr sz="1800">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pic>
        <p:nvPicPr>
          <p:cNvPr id="12" name="Picture 11">
            <a:extLst>
              <a:ext uri="{FF2B5EF4-FFF2-40B4-BE49-F238E27FC236}">
                <a16:creationId xmlns:a16="http://schemas.microsoft.com/office/drawing/2014/main" id="{A0667446-A9C9-4242-AD9C-A8D1160E1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560" y="6258061"/>
            <a:ext cx="1973618" cy="267494"/>
          </a:xfrm>
          <a:prstGeom prst="rect">
            <a:avLst/>
          </a:prstGeom>
        </p:spPr>
      </p:pic>
      <p:sp>
        <p:nvSpPr>
          <p:cNvPr id="15" name="Rectangle 14">
            <a:extLst>
              <a:ext uri="{FF2B5EF4-FFF2-40B4-BE49-F238E27FC236}">
                <a16:creationId xmlns:a16="http://schemas.microsoft.com/office/drawing/2014/main" id="{BDF41400-432F-4F6A-8093-A037C8E80A88}"/>
              </a:ext>
            </a:extLst>
          </p:cNvPr>
          <p:cNvSpPr/>
          <p:nvPr userDrawn="1"/>
        </p:nvSpPr>
        <p:spPr>
          <a:xfrm>
            <a:off x="6228445"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232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A4199-6A10-4FB1-AB34-215084B74D0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6" t="4285" r="-656" b="21000"/>
          <a:stretch/>
        </p:blipFill>
        <p:spPr>
          <a:xfrm>
            <a:off x="0" y="-1"/>
            <a:ext cx="12308114" cy="6858001"/>
          </a:xfrm>
          <a:prstGeom prst="rect">
            <a:avLst/>
          </a:prstGeom>
        </p:spPr>
      </p:pic>
      <p:sp>
        <p:nvSpPr>
          <p:cNvPr id="7" name="Rectangle 6">
            <a:extLst>
              <a:ext uri="{FF2B5EF4-FFF2-40B4-BE49-F238E27FC236}">
                <a16:creationId xmlns:a16="http://schemas.microsoft.com/office/drawing/2014/main" id="{5A41E208-E41F-4B4D-BFE3-FE9E13675A3A}"/>
              </a:ext>
            </a:extLst>
          </p:cNvPr>
          <p:cNvSpPr/>
          <p:nvPr userDrawn="1"/>
        </p:nvSpPr>
        <p:spPr>
          <a:xfrm>
            <a:off x="0" y="-29707"/>
            <a:ext cx="12239740" cy="6917414"/>
          </a:xfrm>
          <a:prstGeom prst="rect">
            <a:avLst/>
          </a:prstGeom>
          <a:solidFill>
            <a:schemeClr val="tx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2">
            <a:extLst>
              <a:ext uri="{FF2B5EF4-FFF2-40B4-BE49-F238E27FC236}">
                <a16:creationId xmlns:a16="http://schemas.microsoft.com/office/drawing/2014/main" id="{0B58D72C-69A5-478A-8D4F-9AE734B5E3ED}"/>
              </a:ext>
            </a:extLst>
          </p:cNvPr>
          <p:cNvSpPr>
            <a:spLocks noGrp="1"/>
          </p:cNvSpPr>
          <p:nvPr>
            <p:ph type="body" sz="quarter" idx="10"/>
          </p:nvPr>
        </p:nvSpPr>
        <p:spPr>
          <a:xfrm>
            <a:off x="407987" y="157152"/>
            <a:ext cx="5996275" cy="552223"/>
          </a:xfrm>
        </p:spPr>
        <p:txBody>
          <a:bodyPr>
            <a:normAutofit/>
          </a:bodyPr>
          <a:lstStyle>
            <a:lvl1pPr marL="0" indent="0">
              <a:buNone/>
              <a:defRPr sz="3600" b="1">
                <a:solidFill>
                  <a:schemeClr val="bg1"/>
                </a:solidFill>
                <a:latin typeface="Montserrat" panose="00000500000000000000" pitchFamily="50" charset="0"/>
                <a:cs typeface="Poppins" panose="00000500000000000000" pitchFamily="50" charset="0"/>
              </a:defRPr>
            </a:lvl1pPr>
          </a:lstStyle>
          <a:p>
            <a:pPr lvl="0"/>
            <a:endParaRPr lang="en-US" dirty="0"/>
          </a:p>
        </p:txBody>
      </p:sp>
      <p:sp>
        <p:nvSpPr>
          <p:cNvPr id="10" name="Text Placeholder 12">
            <a:extLst>
              <a:ext uri="{FF2B5EF4-FFF2-40B4-BE49-F238E27FC236}">
                <a16:creationId xmlns:a16="http://schemas.microsoft.com/office/drawing/2014/main" id="{1821AD8A-317B-406F-A7D6-B19D49E322A7}"/>
              </a:ext>
            </a:extLst>
          </p:cNvPr>
          <p:cNvSpPr>
            <a:spLocks noGrp="1"/>
          </p:cNvSpPr>
          <p:nvPr>
            <p:ph type="body" sz="quarter" idx="11"/>
          </p:nvPr>
        </p:nvSpPr>
        <p:spPr>
          <a:xfrm>
            <a:off x="407987" y="1436688"/>
            <a:ext cx="7981269" cy="4714875"/>
          </a:xfrm>
        </p:spPr>
        <p:txBody>
          <a:bodyPr>
            <a:noAutofit/>
          </a:bodyPr>
          <a:lstStyle>
            <a:lvl1pPr marL="0" indent="0">
              <a:buNone/>
              <a:defRPr sz="1800">
                <a:solidFill>
                  <a:schemeClr val="bg1"/>
                </a:solidFill>
                <a:latin typeface="Montserrat Light" panose="00000400000000000000" pitchFamily="50" charset="0"/>
              </a:defRPr>
            </a:lvl1pPr>
          </a:lstStyle>
          <a:p>
            <a:endParaRPr lang="en-US" dirty="0">
              <a:latin typeface="Poppins" panose="00000500000000000000" pitchFamily="50" charset="0"/>
              <a:cs typeface="Poppins" panose="00000500000000000000" pitchFamily="50" charset="0"/>
            </a:endParaRPr>
          </a:p>
        </p:txBody>
      </p:sp>
      <p:pic>
        <p:nvPicPr>
          <p:cNvPr id="11" name="Picture 10">
            <a:extLst>
              <a:ext uri="{FF2B5EF4-FFF2-40B4-BE49-F238E27FC236}">
                <a16:creationId xmlns:a16="http://schemas.microsoft.com/office/drawing/2014/main" id="{07E53251-09E8-40CB-833C-13FEC96734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560" y="6417718"/>
            <a:ext cx="1973618" cy="267494"/>
          </a:xfrm>
          <a:prstGeom prst="rect">
            <a:avLst/>
          </a:prstGeom>
        </p:spPr>
      </p:pic>
      <p:sp>
        <p:nvSpPr>
          <p:cNvPr id="13" name="Rectangle 12">
            <a:extLst>
              <a:ext uri="{FF2B5EF4-FFF2-40B4-BE49-F238E27FC236}">
                <a16:creationId xmlns:a16="http://schemas.microsoft.com/office/drawing/2014/main" id="{378D7EB3-5736-4D3C-ADE0-EE7CAA1CD7A6}"/>
              </a:ext>
            </a:extLst>
          </p:cNvPr>
          <p:cNvSpPr/>
          <p:nvPr userDrawn="1"/>
        </p:nvSpPr>
        <p:spPr>
          <a:xfrm>
            <a:off x="1" y="724228"/>
            <a:ext cx="4852987" cy="568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309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FF9D6-935E-47AA-ABEF-3DB584A3A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524792-5A1C-4722-B477-219268FBE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5B339-A2D9-468F-8CB3-BD7F9FB7A5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5D455-008D-4A1A-9E43-91DFBF1333BD}" type="datetimeFigureOut">
              <a:rPr lang="en-US" smtClean="0"/>
              <a:t>12/31/22</a:t>
            </a:fld>
            <a:endParaRPr lang="en-US"/>
          </a:p>
        </p:txBody>
      </p:sp>
      <p:sp>
        <p:nvSpPr>
          <p:cNvPr id="5" name="Footer Placeholder 4">
            <a:extLst>
              <a:ext uri="{FF2B5EF4-FFF2-40B4-BE49-F238E27FC236}">
                <a16:creationId xmlns:a16="http://schemas.microsoft.com/office/drawing/2014/main" id="{CF867C59-B95B-4256-9DE2-9EE22DB15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E22210-1CC4-414D-BAA5-C4B5F1A20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FCE8A-27FB-465A-A79F-9DE07FCCD30D}" type="slidenum">
              <a:rPr lang="en-US" smtClean="0"/>
              <a:t>‹#›</a:t>
            </a:fld>
            <a:endParaRPr lang="en-US"/>
          </a:p>
        </p:txBody>
      </p:sp>
    </p:spTree>
    <p:extLst>
      <p:ext uri="{BB962C8B-B14F-4D97-AF65-F5344CB8AC3E}">
        <p14:creationId xmlns:p14="http://schemas.microsoft.com/office/powerpoint/2010/main" val="403785835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3" r:id="rId4"/>
    <p:sldLayoutId id="2147483659"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D41464-9251-4415-A92B-3DA0749966F2}"/>
              </a:ext>
            </a:extLst>
          </p:cNvPr>
          <p:cNvSpPr>
            <a:spLocks noGrp="1"/>
          </p:cNvSpPr>
          <p:nvPr>
            <p:ph type="body" sz="quarter" idx="10"/>
          </p:nvPr>
        </p:nvSpPr>
        <p:spPr>
          <a:xfrm>
            <a:off x="252837" y="171677"/>
            <a:ext cx="6227082" cy="552223"/>
          </a:xfrm>
        </p:spPr>
        <p:txBody>
          <a:bodyPr>
            <a:normAutofit lnSpcReduction="10000"/>
          </a:bodyPr>
          <a:lstStyle/>
          <a:p>
            <a:pPr lvl="0"/>
            <a:r>
              <a:rPr lang="en-US" dirty="0">
                <a:latin typeface="Montserrat SemiBold" pitchFamily="2" charset="77"/>
              </a:rPr>
              <a:t>XQ Snapshot Template</a:t>
            </a:r>
          </a:p>
        </p:txBody>
      </p:sp>
      <p:graphicFrame>
        <p:nvGraphicFramePr>
          <p:cNvPr id="3" name="Table 10">
            <a:extLst>
              <a:ext uri="{FF2B5EF4-FFF2-40B4-BE49-F238E27FC236}">
                <a16:creationId xmlns:a16="http://schemas.microsoft.com/office/drawing/2014/main" id="{E6B4064F-E799-AC43-B02A-FAD33134081E}"/>
              </a:ext>
            </a:extLst>
          </p:cNvPr>
          <p:cNvGraphicFramePr>
            <a:graphicFrameLocks noGrp="1"/>
          </p:cNvGraphicFramePr>
          <p:nvPr>
            <p:extLst>
              <p:ext uri="{D42A27DB-BD31-4B8C-83A1-F6EECF244321}">
                <p14:modId xmlns:p14="http://schemas.microsoft.com/office/powerpoint/2010/main" val="183564918"/>
              </p:ext>
            </p:extLst>
          </p:nvPr>
        </p:nvGraphicFramePr>
        <p:xfrm>
          <a:off x="214313" y="846478"/>
          <a:ext cx="11763373" cy="5615969"/>
        </p:xfrm>
        <a:graphic>
          <a:graphicData uri="http://schemas.openxmlformats.org/drawingml/2006/table">
            <a:tbl>
              <a:tblPr firstRow="1" bandRow="1"/>
              <a:tblGrid>
                <a:gridCol w="685800">
                  <a:extLst>
                    <a:ext uri="{9D8B030D-6E8A-4147-A177-3AD203B41FA5}">
                      <a16:colId xmlns:a16="http://schemas.microsoft.com/office/drawing/2014/main" val="380561901"/>
                    </a:ext>
                  </a:extLst>
                </a:gridCol>
                <a:gridCol w="2333625">
                  <a:extLst>
                    <a:ext uri="{9D8B030D-6E8A-4147-A177-3AD203B41FA5}">
                      <a16:colId xmlns:a16="http://schemas.microsoft.com/office/drawing/2014/main" val="2430783564"/>
                    </a:ext>
                  </a:extLst>
                </a:gridCol>
                <a:gridCol w="2914650">
                  <a:extLst>
                    <a:ext uri="{9D8B030D-6E8A-4147-A177-3AD203B41FA5}">
                      <a16:colId xmlns:a16="http://schemas.microsoft.com/office/drawing/2014/main" val="3558996017"/>
                    </a:ext>
                  </a:extLst>
                </a:gridCol>
                <a:gridCol w="2943225">
                  <a:extLst>
                    <a:ext uri="{9D8B030D-6E8A-4147-A177-3AD203B41FA5}">
                      <a16:colId xmlns:a16="http://schemas.microsoft.com/office/drawing/2014/main" val="1126796281"/>
                    </a:ext>
                  </a:extLst>
                </a:gridCol>
                <a:gridCol w="2886073">
                  <a:extLst>
                    <a:ext uri="{9D8B030D-6E8A-4147-A177-3AD203B41FA5}">
                      <a16:colId xmlns:a16="http://schemas.microsoft.com/office/drawing/2014/main" val="857685861"/>
                    </a:ext>
                  </a:extLst>
                </a:gridCol>
              </a:tblGrid>
              <a:tr h="832209">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Experiences </a:t>
                      </a:r>
                      <a:r>
                        <a:rPr lang="en-US" sz="2000" b="1" dirty="0">
                          <a:solidFill>
                            <a:schemeClr val="bg1"/>
                          </a:solidFill>
                          <a:latin typeface="Montserrat" pitchFamily="2" charset="0"/>
                          <a:sym typeface="Wingdings" pitchFamily="2" charset="2"/>
                        </a:rPr>
                        <a:t></a:t>
                      </a:r>
                      <a:endParaRPr lang="en-US" sz="2000" b="1" dirty="0">
                        <a:solidFill>
                          <a:schemeClr val="bg1"/>
                        </a:solidFill>
                        <a:latin typeface="Montserrat" pitchFamily="2"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8CD24F"/>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1" dirty="0">
                        <a:solidFill>
                          <a:schemeClr val="bg1"/>
                        </a:solidFill>
                        <a:latin typeface="Montserrat" pitchFamily="2" charset="0"/>
                      </a:endParaRPr>
                    </a:p>
                  </a:txBody>
                  <a:tcPr anchor="ctr">
                    <a:gradFill>
                      <a:gsLst>
                        <a:gs pos="0">
                          <a:srgbClr val="90CE4F"/>
                        </a:gs>
                        <a:gs pos="100000">
                          <a:srgbClr val="49701E"/>
                        </a:gs>
                      </a:gsLst>
                      <a:lin ang="6000000" scaled="0"/>
                    </a:gradFill>
                  </a:tcPr>
                </a:tc>
                <a:tc>
                  <a:txBody>
                    <a:bodyPr/>
                    <a:lstStyle/>
                    <a:p>
                      <a:pPr algn="ctr"/>
                      <a:r>
                        <a:rPr lang="en-US" sz="2000" b="1" dirty="0">
                          <a:solidFill>
                            <a:schemeClr val="bg1"/>
                          </a:solidFill>
                          <a:latin typeface="Montserrat" pitchFamily="2" charset="0"/>
                        </a:rPr>
                        <a:t>Mindsets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76B82E"/>
                    </a:solidFill>
                  </a:tcPr>
                </a:tc>
                <a:tc>
                  <a:txBody>
                    <a:bodyPr/>
                    <a:lstStyle/>
                    <a:p>
                      <a:pPr algn="ctr"/>
                      <a:r>
                        <a:rPr lang="en-US" sz="2000" b="1" dirty="0">
                          <a:solidFill>
                            <a:schemeClr val="bg1"/>
                          </a:solidFill>
                          <a:latin typeface="Montserrat" pitchFamily="2" charset="0"/>
                        </a:rPr>
                        <a:t>Abilities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67A02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dirty="0">
                          <a:solidFill>
                            <a:schemeClr val="bg1"/>
                          </a:solidFill>
                          <a:latin typeface="Montserrat" pitchFamily="2" charset="0"/>
                        </a:rPr>
                        <a:t>Know-How</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5D8B2C"/>
                    </a:solidFill>
                  </a:tcPr>
                </a:tc>
                <a:extLst>
                  <a:ext uri="{0D108BD9-81ED-4DB2-BD59-A6C34878D82A}">
                    <a16:rowId xmlns:a16="http://schemas.microsoft.com/office/drawing/2014/main" val="258429166"/>
                  </a:ext>
                </a:extLst>
              </a:tr>
              <a:tr h="622715">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What experiences have had the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chemeClr val="tx1">
                              <a:lumMod val="75000"/>
                              <a:lumOff val="25000"/>
                            </a:schemeClr>
                          </a:solidFill>
                          <a:latin typeface="Montserrat" pitchFamily="2" charset="0"/>
                        </a:rPr>
                        <a:t>greatest impact on you?</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hMerge="1">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0" dirty="0">
                        <a:solidFill>
                          <a:schemeClr val="tx1">
                            <a:lumMod val="75000"/>
                            <a:lumOff val="25000"/>
                          </a:schemeClr>
                        </a:solidFill>
                        <a:latin typeface="Montserrat" pitchFamily="2" charset="0"/>
                      </a:endParaRPr>
                    </a:p>
                  </a:txBody>
                  <a:tcPr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beliefs did you internalize from these experiences?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personal competencies did your experiences help you develop?</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solidFill>
                            <a:schemeClr val="tx1">
                              <a:lumMod val="75000"/>
                              <a:lumOff val="25000"/>
                            </a:schemeClr>
                          </a:solidFill>
                          <a:latin typeface="Montserrat" pitchFamily="2" charset="0"/>
                        </a:rPr>
                        <a:t>What knowledge or skills did your experiences help you develop?</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CDE4B3"/>
                    </a:solidFill>
                  </a:tcPr>
                </a:tc>
                <a:extLst>
                  <a:ext uri="{0D108BD9-81ED-4DB2-BD59-A6C34878D82A}">
                    <a16:rowId xmlns:a16="http://schemas.microsoft.com/office/drawing/2014/main" val="1851079372"/>
                  </a:ext>
                </a:extLst>
              </a:tr>
              <a:tr h="8322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1</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182398687"/>
                  </a:ext>
                </a:extLst>
              </a:tr>
              <a:tr h="83220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600" b="1" dirty="0">
                          <a:solidFill>
                            <a:schemeClr val="tx1"/>
                          </a:solidFill>
                          <a:latin typeface="Montserrat" pitchFamily="2" charset="0"/>
                        </a:rPr>
                        <a:t>2</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400" dirty="0">
                        <a:solidFill>
                          <a:schemeClr val="tx1"/>
                        </a:solidFill>
                        <a:latin typeface="Montserrat" pitchFamily="2"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1512293265"/>
                  </a:ext>
                </a:extLst>
              </a:tr>
              <a:tr h="832209">
                <a:tc>
                  <a:txBody>
                    <a:bodyPr/>
                    <a:lstStyle/>
                    <a:p>
                      <a:pPr algn="ctr"/>
                      <a:r>
                        <a:rPr lang="en-US" sz="1600" b="1" dirty="0">
                          <a:latin typeface="Montserrat" pitchFamily="2" charset="0"/>
                        </a:rPr>
                        <a:t>3</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1394718692"/>
                  </a:ext>
                </a:extLst>
              </a:tr>
              <a:tr h="832209">
                <a:tc>
                  <a:txBody>
                    <a:bodyPr/>
                    <a:lstStyle/>
                    <a:p>
                      <a:pPr algn="ctr"/>
                      <a:r>
                        <a:rPr lang="en-US" sz="1600" b="1" dirty="0">
                          <a:latin typeface="Montserrat" pitchFamily="2" charset="0"/>
                        </a:rPr>
                        <a:t>4</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1114054351"/>
                  </a:ext>
                </a:extLst>
              </a:tr>
              <a:tr h="832209">
                <a:tc>
                  <a:txBody>
                    <a:bodyPr/>
                    <a:lstStyle/>
                    <a:p>
                      <a:pPr algn="ctr"/>
                      <a:r>
                        <a:rPr lang="en-US" sz="1600" b="1" dirty="0">
                          <a:latin typeface="Montserrat" pitchFamily="2" charset="0"/>
                        </a:rPr>
                        <a:t>5</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tc>
                  <a:txBody>
                    <a:bodyPr/>
                    <a:lstStyle/>
                    <a:p>
                      <a:endParaRPr lang="en-US"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lt1"/>
                    </a:solidFill>
                  </a:tcPr>
                </a:tc>
                <a:extLst>
                  <a:ext uri="{0D108BD9-81ED-4DB2-BD59-A6C34878D82A}">
                    <a16:rowId xmlns:a16="http://schemas.microsoft.com/office/drawing/2014/main" val="3773182585"/>
                  </a:ext>
                </a:extLst>
              </a:tr>
            </a:tbl>
          </a:graphicData>
        </a:graphic>
      </p:graphicFrame>
      <p:pic>
        <p:nvPicPr>
          <p:cNvPr id="5" name="Graphic 4" descr="Head with gears outline">
            <a:extLst>
              <a:ext uri="{FF2B5EF4-FFF2-40B4-BE49-F238E27FC236}">
                <a16:creationId xmlns:a16="http://schemas.microsoft.com/office/drawing/2014/main" id="{E78363FB-3689-CC05-5237-79FCC6993B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41901" y="1006227"/>
            <a:ext cx="534056" cy="534056"/>
          </a:xfrm>
          <a:prstGeom prst="rect">
            <a:avLst/>
          </a:prstGeom>
        </p:spPr>
      </p:pic>
      <p:pic>
        <p:nvPicPr>
          <p:cNvPr id="6" name="Graphic 5" descr="Lights On with solid fill">
            <a:extLst>
              <a:ext uri="{FF2B5EF4-FFF2-40B4-BE49-F238E27FC236}">
                <a16:creationId xmlns:a16="http://schemas.microsoft.com/office/drawing/2014/main" id="{E3B0A8A4-6189-D849-9874-094CC8F233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9616" y="1006227"/>
            <a:ext cx="534056" cy="534056"/>
          </a:xfrm>
          <a:prstGeom prst="rect">
            <a:avLst/>
          </a:prstGeom>
        </p:spPr>
      </p:pic>
      <p:pic>
        <p:nvPicPr>
          <p:cNvPr id="7" name="Graphic 6" descr="Tools outline">
            <a:extLst>
              <a:ext uri="{FF2B5EF4-FFF2-40B4-BE49-F238E27FC236}">
                <a16:creationId xmlns:a16="http://schemas.microsoft.com/office/drawing/2014/main" id="{3DD6FBB4-D939-99D4-3737-18F1CD0DAE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97332" y="1065071"/>
            <a:ext cx="416369" cy="416369"/>
          </a:xfrm>
          <a:prstGeom prst="rect">
            <a:avLst/>
          </a:prstGeom>
        </p:spPr>
      </p:pic>
      <p:sp>
        <p:nvSpPr>
          <p:cNvPr id="2" name="Rectangle 1">
            <a:extLst>
              <a:ext uri="{FF2B5EF4-FFF2-40B4-BE49-F238E27FC236}">
                <a16:creationId xmlns:a16="http://schemas.microsoft.com/office/drawing/2014/main" id="{ED0AEA80-6B3A-09AF-4AD6-BA7426BA4147}"/>
              </a:ext>
            </a:extLst>
          </p:cNvPr>
          <p:cNvSpPr/>
          <p:nvPr/>
        </p:nvSpPr>
        <p:spPr>
          <a:xfrm>
            <a:off x="7699319" y="65341"/>
            <a:ext cx="4492681" cy="707886"/>
          </a:xfrm>
          <a:prstGeom prst="rect">
            <a:avLst/>
          </a:prstGeom>
        </p:spPr>
        <p:txBody>
          <a:bodyPr wrap="square">
            <a:spAutoFit/>
          </a:bodyPr>
          <a:lstStyle/>
          <a:p>
            <a:r>
              <a:rPr lang="en-US" sz="1000" dirty="0">
                <a:solidFill>
                  <a:srgbClr val="000000"/>
                </a:solidFill>
                <a:latin typeface="Montserrat" pitchFamily="2" charset="77"/>
                <a:ea typeface="Calibri" panose="020F0502020204030204" pitchFamily="34" charset="0"/>
              </a:rPr>
              <a:t>Growing your XQ involves creating visibility into what makes you tick, specifically your experiences that influenced your mindsets and led you to develop specific abilities. The XQ snapshot guides you through looking at these things in a sequential way</a:t>
            </a:r>
            <a:r>
              <a:rPr lang="en-US" sz="1000" dirty="0">
                <a:latin typeface="Montserrat" pitchFamily="2" charset="77"/>
              </a:rPr>
              <a:t> </a:t>
            </a:r>
          </a:p>
        </p:txBody>
      </p:sp>
    </p:spTree>
    <p:extLst>
      <p:ext uri="{BB962C8B-B14F-4D97-AF65-F5344CB8AC3E}">
        <p14:creationId xmlns:p14="http://schemas.microsoft.com/office/powerpoint/2010/main" val="2460289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3760</TotalTime>
  <Words>94</Words>
  <Application>Microsoft Macintosh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Montserrat</vt:lpstr>
      <vt:lpstr>Montserrat Light</vt:lpstr>
      <vt:lpstr>Montserrat Medium</vt:lpstr>
      <vt:lpstr>Montserrat SemiBold</vt:lpstr>
      <vt:lpstr>Poppins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BN GAMING</dc:creator>
  <cp:lastModifiedBy>Soren Kaplan</cp:lastModifiedBy>
  <cp:revision>110</cp:revision>
  <dcterms:created xsi:type="dcterms:W3CDTF">2022-03-25T10:42:20Z</dcterms:created>
  <dcterms:modified xsi:type="dcterms:W3CDTF">2023-01-01T02:10:14Z</dcterms:modified>
</cp:coreProperties>
</file>